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10" r:id="rId2"/>
    <p:sldId id="313" r:id="rId3"/>
    <p:sldId id="311" r:id="rId4"/>
    <p:sldId id="314" r:id="rId5"/>
    <p:sldId id="315" r:id="rId6"/>
    <p:sldId id="318" r:id="rId7"/>
    <p:sldId id="340" r:id="rId8"/>
    <p:sldId id="319" r:id="rId9"/>
    <p:sldId id="342" r:id="rId10"/>
    <p:sldId id="335" r:id="rId11"/>
    <p:sldId id="331" r:id="rId12"/>
    <p:sldId id="328" r:id="rId13"/>
    <p:sldId id="337" r:id="rId14"/>
    <p:sldId id="324" r:id="rId15"/>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046B25-1CD6-4BDF-92BA-5F34AA971286}">
          <p14:sldIdLst>
            <p14:sldId id="310"/>
            <p14:sldId id="313"/>
            <p14:sldId id="311"/>
            <p14:sldId id="314"/>
            <p14:sldId id="315"/>
            <p14:sldId id="318"/>
            <p14:sldId id="340"/>
            <p14:sldId id="319"/>
            <p14:sldId id="342"/>
            <p14:sldId id="335"/>
            <p14:sldId id="331"/>
            <p14:sldId id="328"/>
          </p14:sldIdLst>
        </p14:section>
        <p14:section name="infographic" id="{E056A892-9213-4DC4-B05C-EEA7800C2A1F}">
          <p14:sldIdLst>
            <p14:sldId id="337"/>
          </p14:sldIdLst>
        </p14:section>
        <p14:section name="Closing Section" id="{F9018635-FA30-4337-8773-261AA56F254A}">
          <p14:sldIdLst>
            <p14:sldId id="3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86" autoAdjust="0"/>
    <p:restoredTop sz="94660"/>
  </p:normalViewPr>
  <p:slideViewPr>
    <p:cSldViewPr snapToGrid="0">
      <p:cViewPr varScale="1">
        <p:scale>
          <a:sx n="157" d="100"/>
          <a:sy n="157" d="100"/>
        </p:scale>
        <p:origin x="936" y="40"/>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285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2C2A53-E32C-4C5E-ADA7-D79FB0BA762E}" type="datetimeFigureOut">
              <a:rPr lang="id-ID" smtClean="0"/>
              <a:t>11/12/19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880536-9986-4883-89D2-475E07E85C6D}" type="slidenum">
              <a:rPr lang="id-ID" smtClean="0"/>
              <a:t>‹#›</a:t>
            </a:fld>
            <a:endParaRPr lang="id-ID"/>
          </a:p>
        </p:txBody>
      </p:sp>
    </p:spTree>
    <p:extLst>
      <p:ext uri="{BB962C8B-B14F-4D97-AF65-F5344CB8AC3E}">
        <p14:creationId xmlns:p14="http://schemas.microsoft.com/office/powerpoint/2010/main" val="9581228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70ACA-6663-46EC-B8D9-3B809DFCA7CE}"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4E5E3-5945-42E1-95B7-2F0223F6C280}" type="slidenum">
              <a:rPr lang="en-US" smtClean="0"/>
              <a:t>‹#›</a:t>
            </a:fld>
            <a:endParaRPr lang="en-US"/>
          </a:p>
        </p:txBody>
      </p:sp>
    </p:spTree>
    <p:extLst>
      <p:ext uri="{BB962C8B-B14F-4D97-AF65-F5344CB8AC3E}">
        <p14:creationId xmlns:p14="http://schemas.microsoft.com/office/powerpoint/2010/main" val="3679376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23933C4-7ABC-44A7-8649-D87A89DB0F5C}" type="datetimeFigureOut">
              <a:rPr lang="id-ID" smtClean="0"/>
              <a:t>11/12/19</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5BA7C5E-6161-46A3-81EF-3D88EA024A6C}" type="slidenum">
              <a:rPr lang="id-ID" smtClean="0"/>
              <a:t>‹#›</a:t>
            </a:fld>
            <a:endParaRPr lang="id-ID"/>
          </a:p>
        </p:txBody>
      </p:sp>
    </p:spTree>
    <p:extLst>
      <p:ext uri="{BB962C8B-B14F-4D97-AF65-F5344CB8AC3E}">
        <p14:creationId xmlns:p14="http://schemas.microsoft.com/office/powerpoint/2010/main" val="412528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Picture Placeholder 10"/>
          <p:cNvSpPr>
            <a:spLocks noGrp="1"/>
          </p:cNvSpPr>
          <p:nvPr>
            <p:ph type="pic" sz="quarter" idx="10"/>
          </p:nvPr>
        </p:nvSpPr>
        <p:spPr>
          <a:xfrm>
            <a:off x="6125530" y="0"/>
            <a:ext cx="6066470" cy="6858000"/>
          </a:xfrm>
          <a:custGeom>
            <a:avLst/>
            <a:gdLst>
              <a:gd name="connsiteX0" fmla="*/ 0 w 6066470"/>
              <a:gd name="connsiteY0" fmla="*/ 0 h 6858000"/>
              <a:gd name="connsiteX1" fmla="*/ 6066470 w 6066470"/>
              <a:gd name="connsiteY1" fmla="*/ 0 h 6858000"/>
              <a:gd name="connsiteX2" fmla="*/ 6066470 w 6066470"/>
              <a:gd name="connsiteY2" fmla="*/ 6858000 h 6858000"/>
              <a:gd name="connsiteX3" fmla="*/ 150284 w 6066470"/>
              <a:gd name="connsiteY3" fmla="*/ 6858000 h 6858000"/>
              <a:gd name="connsiteX4" fmla="*/ 213491 w 6066470"/>
              <a:gd name="connsiteY4" fmla="*/ 6808329 h 6858000"/>
              <a:gd name="connsiteX5" fmla="*/ 1780220 w 6066470"/>
              <a:gd name="connsiteY5" fmla="*/ 3486150 h 6858000"/>
              <a:gd name="connsiteX6" fmla="*/ 50850 w 6066470"/>
              <a:gd name="connsiteY6" fmla="*/ 361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6470" h="6858000">
                <a:moveTo>
                  <a:pt x="0" y="0"/>
                </a:moveTo>
                <a:lnTo>
                  <a:pt x="6066470" y="0"/>
                </a:lnTo>
                <a:lnTo>
                  <a:pt x="6066470" y="6858000"/>
                </a:lnTo>
                <a:lnTo>
                  <a:pt x="150284" y="6858000"/>
                </a:lnTo>
                <a:lnTo>
                  <a:pt x="213491" y="6808329"/>
                </a:lnTo>
                <a:cubicBezTo>
                  <a:pt x="1170332" y="6018674"/>
                  <a:pt x="1780220" y="4823636"/>
                  <a:pt x="1780220" y="3486150"/>
                </a:cubicBezTo>
                <a:cubicBezTo>
                  <a:pt x="1780220" y="2074360"/>
                  <a:pt x="1100684" y="821284"/>
                  <a:pt x="50850" y="36161"/>
                </a:cubicBezTo>
                <a:close/>
              </a:path>
            </a:pathLst>
          </a:custGeom>
        </p:spPr>
        <p:txBody>
          <a:bodyPr wrap="square">
            <a:noAutofit/>
          </a:bodyPr>
          <a:lstStyle/>
          <a:p>
            <a:endParaRPr lang="en-US"/>
          </a:p>
        </p:txBody>
      </p:sp>
    </p:spTree>
    <p:extLst>
      <p:ext uri="{BB962C8B-B14F-4D97-AF65-F5344CB8AC3E}">
        <p14:creationId xmlns:p14="http://schemas.microsoft.com/office/powerpoint/2010/main" val="300312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51648" y="0"/>
            <a:ext cx="4805082" cy="6858000"/>
          </a:xfrm>
          <a:custGeom>
            <a:avLst/>
            <a:gdLst>
              <a:gd name="connsiteX0" fmla="*/ 0 w 4805082"/>
              <a:gd name="connsiteY0" fmla="*/ 2752858 h 6858000"/>
              <a:gd name="connsiteX1" fmla="*/ 1432332 w 4805082"/>
              <a:gd name="connsiteY1" fmla="*/ 2752858 h 6858000"/>
              <a:gd name="connsiteX2" fmla="*/ 2726798 w 4805082"/>
              <a:gd name="connsiteY2" fmla="*/ 6858000 h 6858000"/>
              <a:gd name="connsiteX3" fmla="*/ 1294466 w 4805082"/>
              <a:gd name="connsiteY3" fmla="*/ 6858000 h 6858000"/>
              <a:gd name="connsiteX4" fmla="*/ 1039142 w 4805082"/>
              <a:gd name="connsiteY4" fmla="*/ 1376429 h 6858000"/>
              <a:gd name="connsiteX5" fmla="*/ 2471474 w 4805082"/>
              <a:gd name="connsiteY5" fmla="*/ 1376429 h 6858000"/>
              <a:gd name="connsiteX6" fmla="*/ 3765940 w 4805082"/>
              <a:gd name="connsiteY6" fmla="*/ 5481571 h 6858000"/>
              <a:gd name="connsiteX7" fmla="*/ 2333608 w 4805082"/>
              <a:gd name="connsiteY7" fmla="*/ 5481571 h 6858000"/>
              <a:gd name="connsiteX8" fmla="*/ 2078284 w 4805082"/>
              <a:gd name="connsiteY8" fmla="*/ 0 h 6858000"/>
              <a:gd name="connsiteX9" fmla="*/ 3510616 w 4805082"/>
              <a:gd name="connsiteY9" fmla="*/ 0 h 6858000"/>
              <a:gd name="connsiteX10" fmla="*/ 4805082 w 4805082"/>
              <a:gd name="connsiteY10" fmla="*/ 4105142 h 6858000"/>
              <a:gd name="connsiteX11" fmla="*/ 3372750 w 4805082"/>
              <a:gd name="connsiteY11" fmla="*/ 4105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082" h="6858000">
                <a:moveTo>
                  <a:pt x="0" y="2752858"/>
                </a:moveTo>
                <a:lnTo>
                  <a:pt x="1432332" y="2752858"/>
                </a:lnTo>
                <a:lnTo>
                  <a:pt x="2726798" y="6858000"/>
                </a:lnTo>
                <a:lnTo>
                  <a:pt x="1294466" y="6858000"/>
                </a:lnTo>
                <a:close/>
                <a:moveTo>
                  <a:pt x="1039142" y="1376429"/>
                </a:moveTo>
                <a:lnTo>
                  <a:pt x="2471474" y="1376429"/>
                </a:lnTo>
                <a:lnTo>
                  <a:pt x="3765940" y="5481571"/>
                </a:lnTo>
                <a:lnTo>
                  <a:pt x="2333608" y="5481571"/>
                </a:lnTo>
                <a:close/>
                <a:moveTo>
                  <a:pt x="2078284" y="0"/>
                </a:moveTo>
                <a:lnTo>
                  <a:pt x="3510616" y="0"/>
                </a:lnTo>
                <a:lnTo>
                  <a:pt x="4805082" y="4105142"/>
                </a:lnTo>
                <a:lnTo>
                  <a:pt x="3372750" y="4105142"/>
                </a:lnTo>
                <a:close/>
              </a:path>
            </a:pathLst>
          </a:custGeom>
          <a:noFill/>
          <a:ln>
            <a:noFill/>
          </a:ln>
        </p:spPr>
      </p:sp>
    </p:spTree>
    <p:extLst>
      <p:ext uri="{BB962C8B-B14F-4D97-AF65-F5344CB8AC3E}">
        <p14:creationId xmlns:p14="http://schemas.microsoft.com/office/powerpoint/2010/main" val="3837323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DC20C5A7-2217-43AB-8EA0-392149060669}"/>
              </a:ext>
            </a:extLst>
          </p:cNvPr>
          <p:cNvSpPr>
            <a:spLocks noGrp="1"/>
          </p:cNvSpPr>
          <p:nvPr>
            <p:ph type="pic" sz="quarter" idx="10"/>
          </p:nvPr>
        </p:nvSpPr>
        <p:spPr>
          <a:xfrm>
            <a:off x="0" y="0"/>
            <a:ext cx="6419850" cy="6858000"/>
          </a:xfrm>
          <a:custGeom>
            <a:avLst/>
            <a:gdLst>
              <a:gd name="connsiteX0" fmla="*/ 0 w 6419850"/>
              <a:gd name="connsiteY0" fmla="*/ 0 h 6858000"/>
              <a:gd name="connsiteX1" fmla="*/ 3295650 w 6419850"/>
              <a:gd name="connsiteY1" fmla="*/ 0 h 6858000"/>
              <a:gd name="connsiteX2" fmla="*/ 6419850 w 6419850"/>
              <a:gd name="connsiteY2" fmla="*/ 3124200 h 6858000"/>
              <a:gd name="connsiteX3" fmla="*/ 2686050 w 6419850"/>
              <a:gd name="connsiteY3" fmla="*/ 6858000 h 6858000"/>
              <a:gd name="connsiteX4" fmla="*/ 0 w 64198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6858000">
                <a:moveTo>
                  <a:pt x="0" y="0"/>
                </a:moveTo>
                <a:lnTo>
                  <a:pt x="3295650" y="0"/>
                </a:lnTo>
                <a:lnTo>
                  <a:pt x="6419850" y="3124200"/>
                </a:lnTo>
                <a:lnTo>
                  <a:pt x="2686050" y="6858000"/>
                </a:lnTo>
                <a:lnTo>
                  <a:pt x="0" y="6858000"/>
                </a:lnTo>
                <a:close/>
              </a:path>
            </a:pathLst>
          </a:custGeom>
        </p:spPr>
      </p:sp>
    </p:spTree>
    <p:extLst>
      <p:ext uri="{BB962C8B-B14F-4D97-AF65-F5344CB8AC3E}">
        <p14:creationId xmlns:p14="http://schemas.microsoft.com/office/powerpoint/2010/main" val="210255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Diamond 2"/>
          <p:cNvSpPr/>
          <p:nvPr userDrawn="1"/>
        </p:nvSpPr>
        <p:spPr>
          <a:xfrm>
            <a:off x="-612183" y="-2363491"/>
            <a:ext cx="9221491" cy="9221491"/>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Picture Placeholder 3">
            <a:extLst>
              <a:ext uri="{FF2B5EF4-FFF2-40B4-BE49-F238E27FC236}">
                <a16:creationId xmlns:a16="http://schemas.microsoft.com/office/drawing/2014/main" id="{1000F34E-2D67-44BD-A193-42B097D72830}"/>
              </a:ext>
            </a:extLst>
          </p:cNvPr>
          <p:cNvSpPr>
            <a:spLocks noGrp="1"/>
          </p:cNvSpPr>
          <p:nvPr>
            <p:ph type="pic" sz="quarter" idx="10"/>
          </p:nvPr>
        </p:nvSpPr>
        <p:spPr>
          <a:xfrm>
            <a:off x="384004" y="0"/>
            <a:ext cx="7229118" cy="5362412"/>
          </a:xfrm>
          <a:custGeom>
            <a:avLst/>
            <a:gdLst>
              <a:gd name="connsiteX0" fmla="*/ 1747853 w 7229118"/>
              <a:gd name="connsiteY0" fmla="*/ 0 h 5362412"/>
              <a:gd name="connsiteX1" fmla="*/ 5481265 w 7229118"/>
              <a:gd name="connsiteY1" fmla="*/ 0 h 5362412"/>
              <a:gd name="connsiteX2" fmla="*/ 7229118 w 7229118"/>
              <a:gd name="connsiteY2" fmla="*/ 1747853 h 5362412"/>
              <a:gd name="connsiteX3" fmla="*/ 3614559 w 7229118"/>
              <a:gd name="connsiteY3" fmla="*/ 5362412 h 5362412"/>
              <a:gd name="connsiteX4" fmla="*/ 0 w 7229118"/>
              <a:gd name="connsiteY4" fmla="*/ 1747853 h 536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9118" h="5362412">
                <a:moveTo>
                  <a:pt x="1747853" y="0"/>
                </a:moveTo>
                <a:lnTo>
                  <a:pt x="5481265" y="0"/>
                </a:lnTo>
                <a:lnTo>
                  <a:pt x="7229118" y="1747853"/>
                </a:lnTo>
                <a:lnTo>
                  <a:pt x="3614559" y="5362412"/>
                </a:lnTo>
                <a:lnTo>
                  <a:pt x="0" y="1747853"/>
                </a:lnTo>
                <a:close/>
              </a:path>
            </a:pathLst>
          </a:custGeom>
        </p:spPr>
      </p:sp>
    </p:spTree>
    <p:extLst>
      <p:ext uri="{BB962C8B-B14F-4D97-AF65-F5344CB8AC3E}">
        <p14:creationId xmlns:p14="http://schemas.microsoft.com/office/powerpoint/2010/main" val="3891184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1" name="Прямоугольник 1"/>
          <p:cNvSpPr/>
          <p:nvPr userDrawn="1"/>
        </p:nvSpPr>
        <p:spPr>
          <a:xfrm>
            <a:off x="941" y="4770756"/>
            <a:ext cx="12191059" cy="208724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pic>
        <p:nvPicPr>
          <p:cNvPr id="20" name="Picture 19" descr="iPhone6_mockup_front_white.png"/>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3761428" y="328805"/>
            <a:ext cx="3907143" cy="6111489"/>
          </a:xfrm>
          <a:prstGeom prst="rect">
            <a:avLst/>
          </a:prstGeom>
        </p:spPr>
      </p:pic>
      <p:sp>
        <p:nvSpPr>
          <p:cNvPr id="19" name="Picture Placeholder 6"/>
          <p:cNvSpPr>
            <a:spLocks noGrp="1"/>
          </p:cNvSpPr>
          <p:nvPr>
            <p:ph type="pic" sz="quarter" idx="10"/>
          </p:nvPr>
        </p:nvSpPr>
        <p:spPr>
          <a:xfrm>
            <a:off x="4536280" y="1310640"/>
            <a:ext cx="2319339" cy="4132898"/>
          </a:xfrm>
          <a:prstGeom prst="rect">
            <a:avLst/>
          </a:prstGeom>
        </p:spPr>
      </p:sp>
    </p:spTree>
    <p:extLst>
      <p:ext uri="{BB962C8B-B14F-4D97-AF65-F5344CB8AC3E}">
        <p14:creationId xmlns:p14="http://schemas.microsoft.com/office/powerpoint/2010/main" val="1703555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descr="iPhone6_mockup_front_blac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5430" y="552451"/>
            <a:ext cx="3217592" cy="5762624"/>
          </a:xfrm>
          <a:prstGeom prst="rect">
            <a:avLst/>
          </a:prstGeom>
        </p:spPr>
      </p:pic>
      <p:sp>
        <p:nvSpPr>
          <p:cNvPr id="4" name="Picture Placeholder 7"/>
          <p:cNvSpPr>
            <a:spLocks noGrp="1"/>
          </p:cNvSpPr>
          <p:nvPr>
            <p:ph type="pic" sz="quarter" idx="10"/>
          </p:nvPr>
        </p:nvSpPr>
        <p:spPr>
          <a:xfrm>
            <a:off x="4673600" y="1524000"/>
            <a:ext cx="2095500" cy="3784600"/>
          </a:xfrm>
          <a:prstGeom prst="rect">
            <a:avLst/>
          </a:prstGeom>
        </p:spPr>
        <p:txBody>
          <a:bodyPr/>
          <a:lstStyle/>
          <a:p>
            <a:endParaRPr lang="id-ID"/>
          </a:p>
        </p:txBody>
      </p:sp>
      <p:sp>
        <p:nvSpPr>
          <p:cNvPr id="5" name="Прямоугольник 1"/>
          <p:cNvSpPr/>
          <p:nvPr userDrawn="1"/>
        </p:nvSpPr>
        <p:spPr>
          <a:xfrm>
            <a:off x="10908406" y="0"/>
            <a:ext cx="1283594" cy="6857999"/>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39897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115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8"/>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p:spPr>
        <p:txBody>
          <a:bodyPr wrap="square">
            <a:noAutofit/>
          </a:bodyPr>
          <a:lstStyle/>
          <a:p>
            <a:endParaRPr lang="id-ID"/>
          </a:p>
        </p:txBody>
      </p:sp>
    </p:spTree>
    <p:extLst>
      <p:ext uri="{BB962C8B-B14F-4D97-AF65-F5344CB8AC3E}">
        <p14:creationId xmlns:p14="http://schemas.microsoft.com/office/powerpoint/2010/main" val="260801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6" name="Picture Placeholder 7">
            <a:extLst>
              <a:ext uri="{FF2B5EF4-FFF2-40B4-BE49-F238E27FC236}">
                <a16:creationId xmlns:a16="http://schemas.microsoft.com/office/drawing/2014/main" id="{EEE15145-EE54-4ACD-A46E-71123B93FBF9}"/>
              </a:ext>
            </a:extLst>
          </p:cNvPr>
          <p:cNvSpPr>
            <a:spLocks noGrp="1"/>
          </p:cNvSpPr>
          <p:nvPr>
            <p:ph type="pic" sz="quarter" idx="10"/>
          </p:nvPr>
        </p:nvSpPr>
        <p:spPr>
          <a:xfrm>
            <a:off x="5371911" y="0"/>
            <a:ext cx="4573191" cy="6858000"/>
          </a:xfrm>
          <a:prstGeom prst="rect">
            <a:avLst/>
          </a:prstGeom>
        </p:spPr>
      </p:sp>
    </p:spTree>
    <p:extLst>
      <p:ext uri="{BB962C8B-B14F-4D97-AF65-F5344CB8AC3E}">
        <p14:creationId xmlns:p14="http://schemas.microsoft.com/office/powerpoint/2010/main" val="3547965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5133702" y="836022"/>
            <a:ext cx="5355772" cy="4689566"/>
          </a:xfrm>
          <a:prstGeom prst="rect">
            <a:avLst/>
          </a:prstGeom>
          <a:ln>
            <a:noFill/>
          </a:ln>
          <a:effectLst>
            <a:outerShdw blurRad="533400" dist="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7">
            <a:extLst>
              <a:ext uri="{FF2B5EF4-FFF2-40B4-BE49-F238E27FC236}">
                <a16:creationId xmlns:a16="http://schemas.microsoft.com/office/drawing/2014/main" id="{EEE15145-EE54-4ACD-A46E-71123B93FBF9}"/>
              </a:ext>
            </a:extLst>
          </p:cNvPr>
          <p:cNvSpPr>
            <a:spLocks noGrp="1"/>
          </p:cNvSpPr>
          <p:nvPr>
            <p:ph type="pic" sz="quarter" idx="10"/>
          </p:nvPr>
        </p:nvSpPr>
        <p:spPr>
          <a:xfrm>
            <a:off x="1662797" y="502276"/>
            <a:ext cx="4209970" cy="5937161"/>
          </a:xfrm>
          <a:prstGeom prst="rect">
            <a:avLst/>
          </a:prstGeom>
        </p:spPr>
      </p:sp>
    </p:spTree>
    <p:extLst>
      <p:ext uri="{BB962C8B-B14F-4D97-AF65-F5344CB8AC3E}">
        <p14:creationId xmlns:p14="http://schemas.microsoft.com/office/powerpoint/2010/main" val="775178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EEE15145-EE54-4ACD-A46E-71123B93FBF9}"/>
              </a:ext>
            </a:extLst>
          </p:cNvPr>
          <p:cNvSpPr>
            <a:spLocks noGrp="1"/>
          </p:cNvSpPr>
          <p:nvPr>
            <p:ph type="pic" sz="quarter" idx="10"/>
          </p:nvPr>
        </p:nvSpPr>
        <p:spPr>
          <a:xfrm>
            <a:off x="1418098" y="824249"/>
            <a:ext cx="2870566" cy="3155324"/>
          </a:xfrm>
          <a:prstGeom prst="rect">
            <a:avLst/>
          </a:prstGeom>
        </p:spPr>
      </p:sp>
      <p:sp>
        <p:nvSpPr>
          <p:cNvPr id="4" name="Picture Placeholder 7">
            <a:extLst>
              <a:ext uri="{FF2B5EF4-FFF2-40B4-BE49-F238E27FC236}">
                <a16:creationId xmlns:a16="http://schemas.microsoft.com/office/drawing/2014/main" id="{EEE15145-EE54-4ACD-A46E-71123B93FBF9}"/>
              </a:ext>
            </a:extLst>
          </p:cNvPr>
          <p:cNvSpPr>
            <a:spLocks noGrp="1"/>
          </p:cNvSpPr>
          <p:nvPr>
            <p:ph type="pic" sz="quarter" idx="11"/>
          </p:nvPr>
        </p:nvSpPr>
        <p:spPr>
          <a:xfrm>
            <a:off x="4803095" y="2959996"/>
            <a:ext cx="2870566" cy="3155324"/>
          </a:xfrm>
          <a:prstGeom prst="rect">
            <a:avLst/>
          </a:prstGeom>
        </p:spPr>
      </p:sp>
    </p:spTree>
    <p:extLst>
      <p:ext uri="{BB962C8B-B14F-4D97-AF65-F5344CB8AC3E}">
        <p14:creationId xmlns:p14="http://schemas.microsoft.com/office/powerpoint/2010/main" val="341232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Прямоугольник 1"/>
          <p:cNvSpPr/>
          <p:nvPr userDrawn="1"/>
        </p:nvSpPr>
        <p:spPr>
          <a:xfrm>
            <a:off x="7972023" y="772732"/>
            <a:ext cx="3232597" cy="346441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 name="Picture Placeholder 7">
            <a:extLst>
              <a:ext uri="{FF2B5EF4-FFF2-40B4-BE49-F238E27FC236}">
                <a16:creationId xmlns:a16="http://schemas.microsoft.com/office/drawing/2014/main" id="{EEE15145-EE54-4ACD-A46E-71123B93FBF9}"/>
              </a:ext>
            </a:extLst>
          </p:cNvPr>
          <p:cNvSpPr>
            <a:spLocks noGrp="1"/>
          </p:cNvSpPr>
          <p:nvPr>
            <p:ph type="pic" sz="quarter" idx="10"/>
          </p:nvPr>
        </p:nvSpPr>
        <p:spPr>
          <a:xfrm>
            <a:off x="8146791" y="914401"/>
            <a:ext cx="2870566" cy="3155324"/>
          </a:xfrm>
          <a:prstGeom prst="rect">
            <a:avLst/>
          </a:prstGeom>
        </p:spPr>
      </p:sp>
      <p:sp>
        <p:nvSpPr>
          <p:cNvPr id="4" name="Picture Placeholder 7">
            <a:extLst>
              <a:ext uri="{FF2B5EF4-FFF2-40B4-BE49-F238E27FC236}">
                <a16:creationId xmlns:a16="http://schemas.microsoft.com/office/drawing/2014/main" id="{EEE15145-EE54-4ACD-A46E-71123B93FBF9}"/>
              </a:ext>
            </a:extLst>
          </p:cNvPr>
          <p:cNvSpPr>
            <a:spLocks noGrp="1"/>
          </p:cNvSpPr>
          <p:nvPr>
            <p:ph type="pic" sz="quarter" idx="11"/>
          </p:nvPr>
        </p:nvSpPr>
        <p:spPr>
          <a:xfrm>
            <a:off x="1235647" y="914401"/>
            <a:ext cx="2870566" cy="3155324"/>
          </a:xfrm>
          <a:prstGeom prst="rect">
            <a:avLst/>
          </a:prstGeom>
        </p:spPr>
      </p:sp>
    </p:spTree>
    <p:extLst>
      <p:ext uri="{BB962C8B-B14F-4D97-AF65-F5344CB8AC3E}">
        <p14:creationId xmlns:p14="http://schemas.microsoft.com/office/powerpoint/2010/main" val="2862399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0" name="Рисунок 2"/>
          <p:cNvSpPr>
            <a:spLocks noGrp="1"/>
          </p:cNvSpPr>
          <p:nvPr>
            <p:ph type="pic" sz="quarter" idx="14"/>
          </p:nvPr>
        </p:nvSpPr>
        <p:spPr>
          <a:xfrm>
            <a:off x="-1" y="2218400"/>
            <a:ext cx="4063538" cy="2175845"/>
          </a:xfrm>
          <a:prstGeom prst="rect">
            <a:avLst/>
          </a:prstGeom>
        </p:spPr>
      </p:sp>
      <p:sp>
        <p:nvSpPr>
          <p:cNvPr id="41" name="Рисунок 3"/>
          <p:cNvSpPr>
            <a:spLocks noGrp="1"/>
          </p:cNvSpPr>
          <p:nvPr>
            <p:ph type="pic" sz="quarter" idx="15"/>
          </p:nvPr>
        </p:nvSpPr>
        <p:spPr>
          <a:xfrm>
            <a:off x="4063998" y="2218400"/>
            <a:ext cx="4063538" cy="2175845"/>
          </a:xfrm>
          <a:prstGeom prst="rect">
            <a:avLst/>
          </a:prstGeom>
        </p:spPr>
      </p:sp>
      <p:sp>
        <p:nvSpPr>
          <p:cNvPr id="42" name="Рисунок 4"/>
          <p:cNvSpPr>
            <a:spLocks noGrp="1"/>
          </p:cNvSpPr>
          <p:nvPr>
            <p:ph type="pic" sz="quarter" idx="16"/>
          </p:nvPr>
        </p:nvSpPr>
        <p:spPr>
          <a:xfrm>
            <a:off x="8128462" y="2218400"/>
            <a:ext cx="4063538" cy="2175845"/>
          </a:xfrm>
          <a:prstGeom prst="rect">
            <a:avLst/>
          </a:prstGeom>
        </p:spPr>
      </p:sp>
    </p:spTree>
    <p:extLst>
      <p:ext uri="{BB962C8B-B14F-4D97-AF65-F5344CB8AC3E}">
        <p14:creationId xmlns:p14="http://schemas.microsoft.com/office/powerpoint/2010/main" val="1601929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Прямоугольник 1"/>
          <p:cNvSpPr/>
          <p:nvPr userDrawn="1"/>
        </p:nvSpPr>
        <p:spPr>
          <a:xfrm>
            <a:off x="7901903" y="480268"/>
            <a:ext cx="4290098" cy="407866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Рисунок 2"/>
          <p:cNvSpPr>
            <a:spLocks noGrp="1"/>
          </p:cNvSpPr>
          <p:nvPr>
            <p:ph type="pic" sz="quarter" idx="14"/>
          </p:nvPr>
        </p:nvSpPr>
        <p:spPr>
          <a:xfrm>
            <a:off x="-1" y="2218400"/>
            <a:ext cx="3515933" cy="2482389"/>
          </a:xfrm>
          <a:prstGeom prst="rect">
            <a:avLst/>
          </a:prstGeom>
        </p:spPr>
      </p:sp>
      <p:sp>
        <p:nvSpPr>
          <p:cNvPr id="41" name="Рисунок 3"/>
          <p:cNvSpPr>
            <a:spLocks noGrp="1"/>
          </p:cNvSpPr>
          <p:nvPr>
            <p:ph type="pic" sz="quarter" idx="15"/>
          </p:nvPr>
        </p:nvSpPr>
        <p:spPr>
          <a:xfrm>
            <a:off x="4063998" y="2218400"/>
            <a:ext cx="3289839" cy="3770276"/>
          </a:xfrm>
          <a:prstGeom prst="rect">
            <a:avLst/>
          </a:prstGeom>
        </p:spPr>
      </p:sp>
      <p:sp>
        <p:nvSpPr>
          <p:cNvPr id="42" name="Рисунок 4"/>
          <p:cNvSpPr>
            <a:spLocks noGrp="1"/>
          </p:cNvSpPr>
          <p:nvPr>
            <p:ph type="pic" sz="quarter" idx="16"/>
          </p:nvPr>
        </p:nvSpPr>
        <p:spPr>
          <a:xfrm>
            <a:off x="8075054" y="643944"/>
            <a:ext cx="4116946" cy="3750301"/>
          </a:xfrm>
          <a:prstGeom prst="rect">
            <a:avLst/>
          </a:prstGeom>
        </p:spPr>
      </p:sp>
    </p:spTree>
    <p:extLst>
      <p:ext uri="{BB962C8B-B14F-4D97-AF65-F5344CB8AC3E}">
        <p14:creationId xmlns:p14="http://schemas.microsoft.com/office/powerpoint/2010/main" val="250862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38743"/>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6" r:id="rId12"/>
    <p:sldLayoutId id="2147483677"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file:////var/folders/84/fy4x0n3937xb15b80zm_09l80000gn/T/com.microsoft.Powerpoint/converted_emf.em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EE1D45D-466F-3944-A000-229EC82177E0}"/>
              </a:ext>
            </a:extLst>
          </p:cNvPr>
          <p:cNvPicPr>
            <a:picLocks noGrp="1" noChangeAspect="1"/>
          </p:cNvPicPr>
          <p:nvPr>
            <p:ph type="pic" sz="quarter" idx="10"/>
          </p:nvPr>
        </p:nvPicPr>
        <p:blipFill>
          <a:blip r:embed="rId2">
            <a:alphaModFix amt="9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p:blipFill>
        <p:spPr>
          <a:xfrm>
            <a:off x="0" y="0"/>
            <a:ext cx="12192000" cy="6858000"/>
          </a:xfrm>
        </p:spPr>
      </p:pic>
      <p:sp>
        <p:nvSpPr>
          <p:cNvPr id="5" name="TextBox 4">
            <a:extLst>
              <a:ext uri="{FF2B5EF4-FFF2-40B4-BE49-F238E27FC236}">
                <a16:creationId xmlns:a16="http://schemas.microsoft.com/office/drawing/2014/main" id="{8A9A674A-E934-41FC-A6B0-B25E4FB57122}"/>
              </a:ext>
            </a:extLst>
          </p:cNvPr>
          <p:cNvSpPr txBox="1"/>
          <p:nvPr/>
        </p:nvSpPr>
        <p:spPr>
          <a:xfrm>
            <a:off x="-9331" y="5273437"/>
            <a:ext cx="12219993" cy="1631216"/>
          </a:xfrm>
          <a:prstGeom prst="rect">
            <a:avLst/>
          </a:prstGeom>
          <a:gradFill flip="none" rotWithShape="1">
            <a:gsLst>
              <a:gs pos="0">
                <a:schemeClr val="accent3">
                  <a:lumMod val="88000"/>
                </a:schemeClr>
              </a:gs>
              <a:gs pos="46000">
                <a:schemeClr val="accent3">
                  <a:lumMod val="95000"/>
                  <a:lumOff val="5000"/>
                </a:schemeClr>
              </a:gs>
              <a:gs pos="100000">
                <a:schemeClr val="accent3">
                  <a:lumMod val="60000"/>
                </a:schemeClr>
              </a:gs>
            </a:gsLst>
            <a:path path="circle">
              <a:fillToRect l="50000" t="130000" r="50000" b="-30000"/>
            </a:path>
            <a:tileRect/>
          </a:gradFill>
          <a:ln>
            <a:solidFill>
              <a:schemeClr val="accent3"/>
            </a:solidFill>
          </a:ln>
          <a:effectLst>
            <a:softEdge rad="25400"/>
          </a:effectLst>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4000" b="1" dirty="0">
                <a:solidFill>
                  <a:schemeClr val="bg1"/>
                </a:solidFill>
                <a:effectLst>
                  <a:outerShdw blurRad="50800" dist="38100" dir="5400000" algn="t" rotWithShape="0">
                    <a:prstClr val="black">
                      <a:alpha val="40000"/>
                    </a:prstClr>
                  </a:outerShdw>
                </a:effectLst>
                <a:latin typeface="Montserrat" panose="00000500000000000000" pitchFamily="50" charset="0"/>
              </a:rPr>
              <a:t>A CASE FOR PREDICTING PRICE RATHER </a:t>
            </a:r>
          </a:p>
          <a:p>
            <a:pPr algn="ctr"/>
            <a:r>
              <a:rPr lang="en-US" sz="4000" b="1" dirty="0">
                <a:solidFill>
                  <a:schemeClr val="bg1"/>
                </a:solidFill>
                <a:effectLst>
                  <a:outerShdw blurRad="50800" dist="38100" dir="5400000" algn="t" rotWithShape="0">
                    <a:prstClr val="black">
                      <a:alpha val="40000"/>
                    </a:prstClr>
                  </a:outerShdw>
                </a:effectLst>
                <a:latin typeface="Montserrat" panose="00000500000000000000" pitchFamily="50" charset="0"/>
              </a:rPr>
              <a:t>THEN SCORE OR PRICE AND SCORE</a:t>
            </a:r>
          </a:p>
          <a:p>
            <a:pPr algn="ctr"/>
            <a:r>
              <a:rPr lang="en-US" sz="2000" spc="600" dirty="0">
                <a:solidFill>
                  <a:schemeClr val="bg1"/>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Garrett Hawes</a:t>
            </a:r>
          </a:p>
        </p:txBody>
      </p:sp>
      <p:pic>
        <p:nvPicPr>
          <p:cNvPr id="3" name="Picture 2">
            <a:extLst>
              <a:ext uri="{FF2B5EF4-FFF2-40B4-BE49-F238E27FC236}">
                <a16:creationId xmlns:a16="http://schemas.microsoft.com/office/drawing/2014/main" id="{E0D9993D-0290-5E42-AC69-C4084E0A3B9F}"/>
              </a:ext>
            </a:extLst>
          </p:cNvPr>
          <p:cNvPicPr>
            <a:picLocks noChangeAspect="1"/>
          </p:cNvPicPr>
          <p:nvPr/>
        </p:nvPicPr>
        <p:blipFill>
          <a:blip r:link="rId4"/>
          <a:stretch>
            <a:fillRect/>
          </a:stretch>
        </p:blipFill>
        <p:spPr>
          <a:xfrm>
            <a:off x="1270000" y="1270000"/>
            <a:ext cx="63500" cy="76200"/>
          </a:xfrm>
          <a:prstGeom prst="rect">
            <a:avLst/>
          </a:prstGeom>
        </p:spPr>
      </p:pic>
      <p:pic>
        <p:nvPicPr>
          <p:cNvPr id="7" name="Picture 6" descr="A close up of a sign&#10;&#10;Description automatically generated">
            <a:extLst>
              <a:ext uri="{FF2B5EF4-FFF2-40B4-BE49-F238E27FC236}">
                <a16:creationId xmlns:a16="http://schemas.microsoft.com/office/drawing/2014/main" id="{689E3283-FB47-E646-BBE8-10D0379EE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93016"/>
            <a:ext cx="1630017" cy="1695802"/>
          </a:xfrm>
          <a:prstGeom prst="rect">
            <a:avLst/>
          </a:prstGeom>
        </p:spPr>
      </p:pic>
    </p:spTree>
    <p:extLst>
      <p:ext uri="{BB962C8B-B14F-4D97-AF65-F5344CB8AC3E}">
        <p14:creationId xmlns:p14="http://schemas.microsoft.com/office/powerpoint/2010/main" val="4187727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1835" y="291589"/>
            <a:ext cx="8228330" cy="646331"/>
          </a:xfrm>
          <a:prstGeom prst="rect">
            <a:avLst/>
          </a:prstGeom>
          <a:noFill/>
        </p:spPr>
        <p:txBody>
          <a:bodyPr wrap="square" rtlCol="0">
            <a:spAutoFit/>
          </a:bodyPr>
          <a:lstStyle/>
          <a:p>
            <a:pPr algn="ctr"/>
            <a:r>
              <a:rPr lang="en-US" sz="3600" b="1">
                <a:latin typeface="Montserrat" panose="00000500000000000000" pitchFamily="50" charset="0"/>
                <a:ea typeface="Roboto Black" panose="02000000000000000000" pitchFamily="2" charset="0"/>
                <a:cs typeface="Open Sans Light" panose="020B0306030504020204" pitchFamily="34" charset="0"/>
              </a:rPr>
              <a:t>PRICE IS NON-FINITE</a:t>
            </a:r>
            <a:endParaRPr lang="ru-RU" sz="3600" b="1">
              <a:latin typeface="Montserrat" panose="00000500000000000000" pitchFamily="50" charset="0"/>
              <a:ea typeface="Roboto Black" panose="02000000000000000000" pitchFamily="2" charset="0"/>
              <a:cs typeface="Open Sans Light" panose="020B0306030504020204" pitchFamily="34" charset="0"/>
            </a:endParaRPr>
          </a:p>
        </p:txBody>
      </p:sp>
      <p:sp>
        <p:nvSpPr>
          <p:cNvPr id="7" name="TextBox 6"/>
          <p:cNvSpPr txBox="1"/>
          <p:nvPr/>
        </p:nvSpPr>
        <p:spPr>
          <a:xfrm>
            <a:off x="658176" y="2170165"/>
            <a:ext cx="5054616" cy="3496983"/>
          </a:xfrm>
          <a:prstGeom prst="rect">
            <a:avLst/>
          </a:prstGeom>
          <a:noFill/>
        </p:spPr>
        <p:txBody>
          <a:bodyPr wrap="square" rtlCol="0">
            <a:spAutoFit/>
          </a:bodyPr>
          <a:lstStyle/>
          <a:p>
            <a:pPr algn="r">
              <a:lnSpc>
                <a:spcPct val="140000"/>
              </a:lnSpc>
            </a:pPr>
            <a:r>
              <a:rPr lang="en-US" sz="1600" dirty="0">
                <a:solidFill>
                  <a:schemeClr val="tx2"/>
                </a:solidFill>
                <a:latin typeface="Lato" panose="020F0502020204030203" pitchFamily="34" charset="0"/>
                <a:ea typeface="Lato" panose="020F0502020204030203" pitchFamily="34" charset="0"/>
                <a:cs typeface="Lato" panose="020F0502020204030203" pitchFamily="34" charset="0"/>
              </a:rPr>
              <a:t>Most consumers do not have very sophisticated taste, other non taste factors can be just as important in what drives them to pay more or less. All the derived variables i.e. length of title, whether the title has any accents (i.e. if it sounds exotic), etc. … are irrelevant to rating since it is experts judging on taste. More to the point there are likely many variables that you can tweak to effect price. For rating all you can do is change the taste.</a:t>
            </a:r>
          </a:p>
          <a:p>
            <a:pPr algn="r">
              <a:lnSpc>
                <a:spcPct val="140000"/>
              </a:lnSpc>
            </a:pPr>
            <a:endParaRPr lang="en-US" sz="16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nvGrpSpPr>
          <p:cNvPr id="13" name="Group 12"/>
          <p:cNvGrpSpPr/>
          <p:nvPr/>
        </p:nvGrpSpPr>
        <p:grpSpPr>
          <a:xfrm>
            <a:off x="6445466" y="2711785"/>
            <a:ext cx="2695263" cy="2712969"/>
            <a:chOff x="3692215" y="2711785"/>
            <a:chExt cx="2695263" cy="2712969"/>
          </a:xfrm>
        </p:grpSpPr>
        <p:grpSp>
          <p:nvGrpSpPr>
            <p:cNvPr id="14" name="Group 13"/>
            <p:cNvGrpSpPr/>
            <p:nvPr/>
          </p:nvGrpSpPr>
          <p:grpSpPr>
            <a:xfrm>
              <a:off x="3692215" y="2711785"/>
              <a:ext cx="2695263" cy="2712969"/>
              <a:chOff x="3348888" y="1823286"/>
              <a:chExt cx="3037397" cy="3057351"/>
            </a:xfrm>
          </p:grpSpPr>
          <p:sp>
            <p:nvSpPr>
              <p:cNvPr id="19" name="Freeform: Shape 2"/>
              <p:cNvSpPr/>
              <p:nvPr/>
            </p:nvSpPr>
            <p:spPr>
              <a:xfrm rot="2890726">
                <a:off x="3338912" y="1887173"/>
                <a:ext cx="3003440" cy="2983488"/>
              </a:xfrm>
              <a:custGeom>
                <a:avLst/>
                <a:gdLst>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71958 w 3071958"/>
                  <a:gd name="connsiteY7" fmla="*/ 2076888 h 3051550"/>
                  <a:gd name="connsiteX8" fmla="*/ 2199859 w 3071958"/>
                  <a:gd name="connsiteY8" fmla="*/ 3051550 h 3051550"/>
                  <a:gd name="connsiteX9" fmla="*/ 972751 w 3071958"/>
                  <a:gd name="connsiteY9" fmla="*/ 1953570 h 3051550"/>
                  <a:gd name="connsiteX10" fmla="*/ 972751 w 3071958"/>
                  <a:gd name="connsiteY10" fmla="*/ 2236153 h 3051550"/>
                  <a:gd name="connsiteX11" fmla="*/ 2769 w 3071958"/>
                  <a:gd name="connsiteY11" fmla="*/ 2284871 h 3051550"/>
                  <a:gd name="connsiteX12" fmla="*/ 5395 w 3071958"/>
                  <a:gd name="connsiteY12" fmla="*/ 270325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42026 w 3071958"/>
                  <a:gd name="connsiteY7" fmla="*/ 205427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64456 w 3071958"/>
                  <a:gd name="connsiteY7" fmla="*/ 199830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64456 w 3071958"/>
                  <a:gd name="connsiteY7" fmla="*/ 199830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64456 w 3071958"/>
                  <a:gd name="connsiteY7" fmla="*/ 199830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66278 w 3071958"/>
                  <a:gd name="connsiteY7" fmla="*/ 199993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89915 w 3071958"/>
                  <a:gd name="connsiteY6" fmla="*/ 950335 h 3051550"/>
                  <a:gd name="connsiteX7" fmla="*/ 3066278 w 3071958"/>
                  <a:gd name="connsiteY7" fmla="*/ 199993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958" h="3051550">
                    <a:moveTo>
                      <a:pt x="0" y="223427"/>
                    </a:moveTo>
                    <a:lnTo>
                      <a:pt x="5457" y="222835"/>
                    </a:lnTo>
                    <a:cubicBezTo>
                      <a:pt x="5458" y="222001"/>
                      <a:pt x="5459" y="221168"/>
                      <a:pt x="5460" y="220334"/>
                    </a:cubicBezTo>
                    <a:lnTo>
                      <a:pt x="28507" y="220334"/>
                    </a:lnTo>
                    <a:lnTo>
                      <a:pt x="2059257" y="0"/>
                    </a:lnTo>
                    <a:lnTo>
                      <a:pt x="2119482" y="935855"/>
                    </a:lnTo>
                    <a:lnTo>
                      <a:pt x="1889915" y="950335"/>
                    </a:lnTo>
                    <a:lnTo>
                      <a:pt x="3066278" y="1999939"/>
                    </a:lnTo>
                    <a:lnTo>
                      <a:pt x="3071958" y="2076888"/>
                    </a:lnTo>
                    <a:lnTo>
                      <a:pt x="2199859" y="3051550"/>
                    </a:lnTo>
                    <a:lnTo>
                      <a:pt x="972751" y="1953570"/>
                    </a:lnTo>
                    <a:lnTo>
                      <a:pt x="972751" y="2236153"/>
                    </a:lnTo>
                    <a:lnTo>
                      <a:pt x="2769" y="2284871"/>
                    </a:lnTo>
                    <a:cubicBezTo>
                      <a:pt x="3644" y="1613356"/>
                      <a:pt x="4520" y="941840"/>
                      <a:pt x="5395" y="270325"/>
                    </a:cubicBezTo>
                    <a:lnTo>
                      <a:pt x="0" y="223427"/>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20" name="Freeform: Shape 3"/>
              <p:cNvSpPr/>
              <p:nvPr/>
            </p:nvSpPr>
            <p:spPr>
              <a:xfrm rot="2890726">
                <a:off x="3392821" y="1833262"/>
                <a:ext cx="3003440" cy="2983488"/>
              </a:xfrm>
              <a:custGeom>
                <a:avLst/>
                <a:gdLst>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71958 w 3071958"/>
                  <a:gd name="connsiteY7" fmla="*/ 2076888 h 3051550"/>
                  <a:gd name="connsiteX8" fmla="*/ 2199859 w 3071958"/>
                  <a:gd name="connsiteY8" fmla="*/ 3051550 h 3051550"/>
                  <a:gd name="connsiteX9" fmla="*/ 972751 w 3071958"/>
                  <a:gd name="connsiteY9" fmla="*/ 1953570 h 3051550"/>
                  <a:gd name="connsiteX10" fmla="*/ 972751 w 3071958"/>
                  <a:gd name="connsiteY10" fmla="*/ 2236153 h 3051550"/>
                  <a:gd name="connsiteX11" fmla="*/ 2769 w 3071958"/>
                  <a:gd name="connsiteY11" fmla="*/ 2284871 h 3051550"/>
                  <a:gd name="connsiteX12" fmla="*/ 5395 w 3071958"/>
                  <a:gd name="connsiteY12" fmla="*/ 270325 h 30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71958" h="3051550">
                    <a:moveTo>
                      <a:pt x="0" y="223427"/>
                    </a:moveTo>
                    <a:lnTo>
                      <a:pt x="5457" y="222835"/>
                    </a:lnTo>
                    <a:lnTo>
                      <a:pt x="5460" y="220334"/>
                    </a:lnTo>
                    <a:lnTo>
                      <a:pt x="28507" y="220334"/>
                    </a:lnTo>
                    <a:lnTo>
                      <a:pt x="2059257" y="0"/>
                    </a:lnTo>
                    <a:lnTo>
                      <a:pt x="2119482" y="935855"/>
                    </a:lnTo>
                    <a:lnTo>
                      <a:pt x="1815594" y="952732"/>
                    </a:lnTo>
                    <a:lnTo>
                      <a:pt x="3071958" y="2076888"/>
                    </a:lnTo>
                    <a:lnTo>
                      <a:pt x="2199859" y="3051550"/>
                    </a:lnTo>
                    <a:lnTo>
                      <a:pt x="972751" y="1953570"/>
                    </a:lnTo>
                    <a:lnTo>
                      <a:pt x="972751" y="2236153"/>
                    </a:lnTo>
                    <a:lnTo>
                      <a:pt x="2769" y="2284871"/>
                    </a:lnTo>
                    <a:lnTo>
                      <a:pt x="5395" y="270325"/>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grpSp>
        <p:grpSp>
          <p:nvGrpSpPr>
            <p:cNvPr id="15" name="Group 14"/>
            <p:cNvGrpSpPr/>
            <p:nvPr/>
          </p:nvGrpSpPr>
          <p:grpSpPr>
            <a:xfrm>
              <a:off x="4699184" y="2895796"/>
              <a:ext cx="633488" cy="633488"/>
              <a:chOff x="4699184" y="2945299"/>
              <a:chExt cx="633488" cy="633488"/>
            </a:xfrm>
          </p:grpSpPr>
          <p:sp>
            <p:nvSpPr>
              <p:cNvPr id="17" name="Oval 16"/>
              <p:cNvSpPr/>
              <p:nvPr/>
            </p:nvSpPr>
            <p:spPr>
              <a:xfrm>
                <a:off x="4699184" y="2945299"/>
                <a:ext cx="633488" cy="633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18" name="Shape 2630"/>
              <p:cNvSpPr/>
              <p:nvPr/>
            </p:nvSpPr>
            <p:spPr>
              <a:xfrm>
                <a:off x="4870650" y="3122347"/>
                <a:ext cx="279226" cy="279392"/>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a:endParaRPr>
              </a:p>
            </p:txBody>
          </p:sp>
        </p:grpSp>
        <p:sp>
          <p:nvSpPr>
            <p:cNvPr id="16" name="TextBox 15"/>
            <p:cNvSpPr txBox="1"/>
            <p:nvPr/>
          </p:nvSpPr>
          <p:spPr>
            <a:xfrm>
              <a:off x="4718262" y="3692079"/>
              <a:ext cx="584002" cy="369332"/>
            </a:xfrm>
            <a:prstGeom prst="rect">
              <a:avLst/>
            </a:prstGeom>
            <a:noFill/>
          </p:spPr>
          <p:txBody>
            <a:bodyPr wrap="square" rtlCol="0">
              <a:spAutoFit/>
            </a:bodyPr>
            <a:lstStyle/>
            <a:p>
              <a:pPr algn="ctr"/>
              <a:r>
                <a:rPr lang="en-US" spc="30">
                  <a:solidFill>
                    <a:schemeClr val="bg1"/>
                  </a:solidFill>
                  <a:latin typeface="Lato" panose="020F0502020204030203" pitchFamily="34" charset="0"/>
                  <a:ea typeface="Lato" panose="020F0502020204030203" pitchFamily="34" charset="0"/>
                  <a:cs typeface="Lato" panose="020F0502020204030203" pitchFamily="34" charset="0"/>
                </a:rPr>
                <a:t>UP </a:t>
              </a:r>
            </a:p>
          </p:txBody>
        </p:sp>
      </p:grpSp>
      <p:grpSp>
        <p:nvGrpSpPr>
          <p:cNvPr id="21" name="Group 20"/>
          <p:cNvGrpSpPr/>
          <p:nvPr/>
        </p:nvGrpSpPr>
        <p:grpSpPr>
          <a:xfrm>
            <a:off x="8555530" y="2294033"/>
            <a:ext cx="2695263" cy="2712969"/>
            <a:chOff x="5802279" y="2294033"/>
            <a:chExt cx="2695263" cy="2712969"/>
          </a:xfrm>
        </p:grpSpPr>
        <p:grpSp>
          <p:nvGrpSpPr>
            <p:cNvPr id="22" name="Group 21"/>
            <p:cNvGrpSpPr/>
            <p:nvPr/>
          </p:nvGrpSpPr>
          <p:grpSpPr>
            <a:xfrm>
              <a:off x="5802279" y="2294033"/>
              <a:ext cx="2695263" cy="2712969"/>
              <a:chOff x="5711803" y="1325549"/>
              <a:chExt cx="3037397" cy="3057351"/>
            </a:xfrm>
          </p:grpSpPr>
          <p:sp>
            <p:nvSpPr>
              <p:cNvPr id="27" name="Freeform: Shape 5"/>
              <p:cNvSpPr/>
              <p:nvPr/>
            </p:nvSpPr>
            <p:spPr>
              <a:xfrm rot="13690726">
                <a:off x="5755736" y="1335525"/>
                <a:ext cx="3003440" cy="2983488"/>
              </a:xfrm>
              <a:custGeom>
                <a:avLst/>
                <a:gdLst>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71958 w 3071958"/>
                  <a:gd name="connsiteY7" fmla="*/ 2076888 h 3051550"/>
                  <a:gd name="connsiteX8" fmla="*/ 2199859 w 3071958"/>
                  <a:gd name="connsiteY8" fmla="*/ 3051550 h 3051550"/>
                  <a:gd name="connsiteX9" fmla="*/ 972751 w 3071958"/>
                  <a:gd name="connsiteY9" fmla="*/ 1953570 h 3051550"/>
                  <a:gd name="connsiteX10" fmla="*/ 972751 w 3071958"/>
                  <a:gd name="connsiteY10" fmla="*/ 2236153 h 3051550"/>
                  <a:gd name="connsiteX11" fmla="*/ 2769 w 3071958"/>
                  <a:gd name="connsiteY11" fmla="*/ 2284871 h 3051550"/>
                  <a:gd name="connsiteX12" fmla="*/ 5395 w 3071958"/>
                  <a:gd name="connsiteY12" fmla="*/ 270325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42026 w 3071958"/>
                  <a:gd name="connsiteY7" fmla="*/ 205427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64456 w 3071958"/>
                  <a:gd name="connsiteY7" fmla="*/ 199830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64456 w 3071958"/>
                  <a:gd name="connsiteY7" fmla="*/ 199830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64456 w 3071958"/>
                  <a:gd name="connsiteY7" fmla="*/ 199830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66278 w 3071958"/>
                  <a:gd name="connsiteY7" fmla="*/ 199993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89915 w 3071958"/>
                  <a:gd name="connsiteY6" fmla="*/ 950335 h 3051550"/>
                  <a:gd name="connsiteX7" fmla="*/ 3066278 w 3071958"/>
                  <a:gd name="connsiteY7" fmla="*/ 1999939 h 3051550"/>
                  <a:gd name="connsiteX8" fmla="*/ 3071958 w 3071958"/>
                  <a:gd name="connsiteY8" fmla="*/ 2076888 h 3051550"/>
                  <a:gd name="connsiteX9" fmla="*/ 2199859 w 3071958"/>
                  <a:gd name="connsiteY9" fmla="*/ 3051550 h 3051550"/>
                  <a:gd name="connsiteX10" fmla="*/ 972751 w 3071958"/>
                  <a:gd name="connsiteY10" fmla="*/ 1953570 h 3051550"/>
                  <a:gd name="connsiteX11" fmla="*/ 972751 w 3071958"/>
                  <a:gd name="connsiteY11" fmla="*/ 2236153 h 3051550"/>
                  <a:gd name="connsiteX12" fmla="*/ 2769 w 3071958"/>
                  <a:gd name="connsiteY12" fmla="*/ 2284871 h 3051550"/>
                  <a:gd name="connsiteX13" fmla="*/ 5395 w 3071958"/>
                  <a:gd name="connsiteY13" fmla="*/ 270325 h 3051550"/>
                  <a:gd name="connsiteX14" fmla="*/ 0 w 3071958"/>
                  <a:gd name="connsiteY14" fmla="*/ 223427 h 30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958" h="3051550">
                    <a:moveTo>
                      <a:pt x="0" y="223427"/>
                    </a:moveTo>
                    <a:lnTo>
                      <a:pt x="5457" y="222835"/>
                    </a:lnTo>
                    <a:cubicBezTo>
                      <a:pt x="5458" y="222001"/>
                      <a:pt x="5459" y="221168"/>
                      <a:pt x="5460" y="220334"/>
                    </a:cubicBezTo>
                    <a:lnTo>
                      <a:pt x="28507" y="220334"/>
                    </a:lnTo>
                    <a:lnTo>
                      <a:pt x="2059257" y="0"/>
                    </a:lnTo>
                    <a:lnTo>
                      <a:pt x="2119482" y="935855"/>
                    </a:lnTo>
                    <a:lnTo>
                      <a:pt x="1889915" y="950335"/>
                    </a:lnTo>
                    <a:lnTo>
                      <a:pt x="3066278" y="1999939"/>
                    </a:lnTo>
                    <a:lnTo>
                      <a:pt x="3071958" y="2076888"/>
                    </a:lnTo>
                    <a:lnTo>
                      <a:pt x="2199859" y="3051550"/>
                    </a:lnTo>
                    <a:lnTo>
                      <a:pt x="972751" y="1953570"/>
                    </a:lnTo>
                    <a:lnTo>
                      <a:pt x="972751" y="2236153"/>
                    </a:lnTo>
                    <a:lnTo>
                      <a:pt x="2769" y="2284871"/>
                    </a:lnTo>
                    <a:cubicBezTo>
                      <a:pt x="3644" y="1613356"/>
                      <a:pt x="4520" y="941840"/>
                      <a:pt x="5395" y="270325"/>
                    </a:cubicBezTo>
                    <a:lnTo>
                      <a:pt x="0" y="223427"/>
                    </a:ln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28" name="Freeform: Shape 6"/>
              <p:cNvSpPr/>
              <p:nvPr/>
            </p:nvSpPr>
            <p:spPr>
              <a:xfrm rot="13690726">
                <a:off x="5701827" y="1389436"/>
                <a:ext cx="3003440" cy="2983488"/>
              </a:xfrm>
              <a:custGeom>
                <a:avLst/>
                <a:gdLst>
                  <a:gd name="connsiteX0" fmla="*/ 0 w 3071958"/>
                  <a:gd name="connsiteY0" fmla="*/ 223427 h 3051550"/>
                  <a:gd name="connsiteX1" fmla="*/ 5457 w 3071958"/>
                  <a:gd name="connsiteY1" fmla="*/ 222835 h 3051550"/>
                  <a:gd name="connsiteX2" fmla="*/ 5460 w 3071958"/>
                  <a:gd name="connsiteY2" fmla="*/ 220334 h 3051550"/>
                  <a:gd name="connsiteX3" fmla="*/ 28507 w 3071958"/>
                  <a:gd name="connsiteY3" fmla="*/ 220334 h 3051550"/>
                  <a:gd name="connsiteX4" fmla="*/ 2059257 w 3071958"/>
                  <a:gd name="connsiteY4" fmla="*/ 0 h 3051550"/>
                  <a:gd name="connsiteX5" fmla="*/ 2119482 w 3071958"/>
                  <a:gd name="connsiteY5" fmla="*/ 935855 h 3051550"/>
                  <a:gd name="connsiteX6" fmla="*/ 1815594 w 3071958"/>
                  <a:gd name="connsiteY6" fmla="*/ 952732 h 3051550"/>
                  <a:gd name="connsiteX7" fmla="*/ 3071958 w 3071958"/>
                  <a:gd name="connsiteY7" fmla="*/ 2076888 h 3051550"/>
                  <a:gd name="connsiteX8" fmla="*/ 2199859 w 3071958"/>
                  <a:gd name="connsiteY8" fmla="*/ 3051550 h 3051550"/>
                  <a:gd name="connsiteX9" fmla="*/ 972751 w 3071958"/>
                  <a:gd name="connsiteY9" fmla="*/ 1953570 h 3051550"/>
                  <a:gd name="connsiteX10" fmla="*/ 972751 w 3071958"/>
                  <a:gd name="connsiteY10" fmla="*/ 2236153 h 3051550"/>
                  <a:gd name="connsiteX11" fmla="*/ 2769 w 3071958"/>
                  <a:gd name="connsiteY11" fmla="*/ 2284871 h 3051550"/>
                  <a:gd name="connsiteX12" fmla="*/ 5395 w 3071958"/>
                  <a:gd name="connsiteY12" fmla="*/ 270325 h 30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71958" h="3051550">
                    <a:moveTo>
                      <a:pt x="0" y="223427"/>
                    </a:moveTo>
                    <a:lnTo>
                      <a:pt x="5457" y="222835"/>
                    </a:lnTo>
                    <a:lnTo>
                      <a:pt x="5460" y="220334"/>
                    </a:lnTo>
                    <a:lnTo>
                      <a:pt x="28507" y="220334"/>
                    </a:lnTo>
                    <a:lnTo>
                      <a:pt x="2059257" y="0"/>
                    </a:lnTo>
                    <a:lnTo>
                      <a:pt x="2119482" y="935855"/>
                    </a:lnTo>
                    <a:lnTo>
                      <a:pt x="1815594" y="952732"/>
                    </a:lnTo>
                    <a:lnTo>
                      <a:pt x="3071958" y="2076888"/>
                    </a:lnTo>
                    <a:lnTo>
                      <a:pt x="2199859" y="3051550"/>
                    </a:lnTo>
                    <a:lnTo>
                      <a:pt x="972751" y="1953570"/>
                    </a:lnTo>
                    <a:lnTo>
                      <a:pt x="972751" y="2236153"/>
                    </a:lnTo>
                    <a:lnTo>
                      <a:pt x="2769" y="2284871"/>
                    </a:lnTo>
                    <a:lnTo>
                      <a:pt x="5395" y="270325"/>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grpSp>
        <p:grpSp>
          <p:nvGrpSpPr>
            <p:cNvPr id="23" name="Group 22"/>
            <p:cNvGrpSpPr/>
            <p:nvPr/>
          </p:nvGrpSpPr>
          <p:grpSpPr>
            <a:xfrm>
              <a:off x="6860421" y="4196035"/>
              <a:ext cx="633488" cy="633488"/>
              <a:chOff x="4100747" y="2851516"/>
              <a:chExt cx="633488" cy="633488"/>
            </a:xfrm>
          </p:grpSpPr>
          <p:sp>
            <p:nvSpPr>
              <p:cNvPr id="25" name="Oval 24"/>
              <p:cNvSpPr/>
              <p:nvPr/>
            </p:nvSpPr>
            <p:spPr>
              <a:xfrm>
                <a:off x="4100747" y="2851516"/>
                <a:ext cx="633488" cy="633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26" name="Shape 2628"/>
              <p:cNvSpPr/>
              <p:nvPr/>
            </p:nvSpPr>
            <p:spPr>
              <a:xfrm>
                <a:off x="4273483" y="3053968"/>
                <a:ext cx="279400" cy="228583"/>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accent2"/>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Lato" panose="020F0502020204030203" pitchFamily="34" charset="0"/>
                  <a:ea typeface="Lato" panose="020F0502020204030203" pitchFamily="34" charset="0"/>
                  <a:cs typeface="Lato" panose="020F0502020204030203" pitchFamily="34" charset="0"/>
                  <a:sym typeface="Gill Sans"/>
                </a:endParaRPr>
              </a:p>
            </p:txBody>
          </p:sp>
        </p:grpSp>
        <p:sp>
          <p:nvSpPr>
            <p:cNvPr id="24" name="TextBox 23"/>
            <p:cNvSpPr txBox="1"/>
            <p:nvPr/>
          </p:nvSpPr>
          <p:spPr>
            <a:xfrm>
              <a:off x="6680564" y="3692079"/>
              <a:ext cx="975908" cy="369332"/>
            </a:xfrm>
            <a:prstGeom prst="rect">
              <a:avLst/>
            </a:prstGeom>
            <a:noFill/>
          </p:spPr>
          <p:txBody>
            <a:bodyPr wrap="none" rtlCol="0">
              <a:spAutoFit/>
            </a:bodyPr>
            <a:lstStyle/>
            <a:p>
              <a:pPr algn="ctr"/>
              <a:r>
                <a:rPr lang="en-US" spc="30">
                  <a:solidFill>
                    <a:schemeClr val="bg1"/>
                  </a:solidFill>
                  <a:latin typeface="Lato" panose="020F0502020204030203" pitchFamily="34" charset="0"/>
                  <a:ea typeface="Lato" panose="020F0502020204030203" pitchFamily="34" charset="0"/>
                  <a:cs typeface="Lato" panose="020F0502020204030203" pitchFamily="34" charset="0"/>
                </a:rPr>
                <a:t>DOWN</a:t>
              </a:r>
            </a:p>
          </p:txBody>
        </p:sp>
      </p:grpSp>
    </p:spTree>
    <p:extLst>
      <p:ext uri="{BB962C8B-B14F-4D97-AF65-F5344CB8AC3E}">
        <p14:creationId xmlns:p14="http://schemas.microsoft.com/office/powerpoint/2010/main" val="3130697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1835" y="162110"/>
            <a:ext cx="8228330" cy="646331"/>
          </a:xfrm>
          <a:prstGeom prst="rect">
            <a:avLst/>
          </a:prstGeom>
          <a:noFill/>
        </p:spPr>
        <p:txBody>
          <a:bodyPr wrap="square" rtlCol="0">
            <a:spAutoFit/>
          </a:bodyPr>
          <a:lstStyle/>
          <a:p>
            <a:pPr algn="ctr"/>
            <a:r>
              <a:rPr lang="en-US" sz="3600" b="1" dirty="0">
                <a:latin typeface="Montserrat" panose="00000500000000000000" pitchFamily="50" charset="0"/>
                <a:ea typeface="Roboto Black" panose="02000000000000000000" pitchFamily="2" charset="0"/>
                <a:cs typeface="Open Sans Light" panose="020B0306030504020204" pitchFamily="34" charset="0"/>
              </a:rPr>
              <a:t>FURTHER CONTEXT FOR PRICE</a:t>
            </a:r>
            <a:endParaRPr lang="ru-RU" sz="3600" b="1" dirty="0">
              <a:latin typeface="Montserrat" panose="00000500000000000000" pitchFamily="50" charset="0"/>
              <a:ea typeface="Roboto Black" panose="02000000000000000000" pitchFamily="2" charset="0"/>
              <a:cs typeface="Open Sans Light" panose="020B0306030504020204" pitchFamily="34" charset="0"/>
            </a:endParaRPr>
          </a:p>
        </p:txBody>
      </p:sp>
      <p:sp>
        <p:nvSpPr>
          <p:cNvPr id="4" name="TextBox 3"/>
          <p:cNvSpPr txBox="1"/>
          <p:nvPr/>
        </p:nvSpPr>
        <p:spPr>
          <a:xfrm>
            <a:off x="4053450" y="797165"/>
            <a:ext cx="4085100" cy="246221"/>
          </a:xfrm>
          <a:prstGeom prst="rect">
            <a:avLst/>
          </a:prstGeom>
          <a:noFill/>
        </p:spPr>
        <p:txBody>
          <a:bodyPr wrap="square" rtlCol="0">
            <a:spAutoFit/>
          </a:bodyPr>
          <a:lstStyle/>
          <a:p>
            <a:pPr algn="ctr"/>
            <a:r>
              <a:rPr lang="en-US" sz="1000" dirty="0">
                <a:latin typeface="Montserrat" panose="00000500000000000000" pitchFamily="50" charset="0"/>
                <a:ea typeface="Roboto Light" panose="02000000000000000000" pitchFamily="2" charset="0"/>
                <a:cs typeface="Open Sans Light" panose="020B0306030504020204" pitchFamily="34" charset="0"/>
              </a:rPr>
              <a:t>Different realities</a:t>
            </a:r>
            <a:endParaRPr lang="ru-RU" sz="1000" dirty="0">
              <a:latin typeface="Montserrat" panose="00000500000000000000" pitchFamily="50" charset="0"/>
              <a:ea typeface="Roboto Light" panose="02000000000000000000" pitchFamily="2" charset="0"/>
              <a:cs typeface="Open Sans Light" panose="020B0306030504020204" pitchFamily="34" charset="0"/>
            </a:endParaRPr>
          </a:p>
        </p:txBody>
      </p:sp>
      <p:sp>
        <p:nvSpPr>
          <p:cNvPr id="5" name="Freeform 39"/>
          <p:cNvSpPr>
            <a:spLocks/>
          </p:cNvSpPr>
          <p:nvPr/>
        </p:nvSpPr>
        <p:spPr bwMode="auto">
          <a:xfrm>
            <a:off x="3844791" y="1532512"/>
            <a:ext cx="4576879" cy="3226226"/>
          </a:xfrm>
          <a:custGeom>
            <a:avLst/>
            <a:gdLst>
              <a:gd name="T0" fmla="*/ 904 w 2246"/>
              <a:gd name="T1" fmla="*/ 952 h 1582"/>
              <a:gd name="T2" fmla="*/ 1878 w 2246"/>
              <a:gd name="T3" fmla="*/ 952 h 1582"/>
              <a:gd name="T4" fmla="*/ 1878 w 2246"/>
              <a:gd name="T5" fmla="*/ 1087 h 1582"/>
              <a:gd name="T6" fmla="*/ 2246 w 2246"/>
              <a:gd name="T7" fmla="*/ 790 h 1582"/>
              <a:gd name="T8" fmla="*/ 1878 w 2246"/>
              <a:gd name="T9" fmla="*/ 492 h 1582"/>
              <a:gd name="T10" fmla="*/ 1878 w 2246"/>
              <a:gd name="T11" fmla="*/ 627 h 1582"/>
              <a:gd name="T12" fmla="*/ 901 w 2246"/>
              <a:gd name="T13" fmla="*/ 627 h 1582"/>
              <a:gd name="T14" fmla="*/ 274 w 2246"/>
              <a:gd name="T15" fmla="*/ 0 h 1582"/>
              <a:gd name="T16" fmla="*/ 142 w 2246"/>
              <a:gd name="T17" fmla="*/ 0 h 1582"/>
              <a:gd name="T18" fmla="*/ 48 w 2246"/>
              <a:gd name="T19" fmla="*/ 326 h 1582"/>
              <a:gd name="T20" fmla="*/ 139 w 2246"/>
              <a:gd name="T21" fmla="*/ 326 h 1582"/>
              <a:gd name="T22" fmla="*/ 441 w 2246"/>
              <a:gd name="T23" fmla="*/ 627 h 1582"/>
              <a:gd name="T24" fmla="*/ 6 w 2246"/>
              <a:gd name="T25" fmla="*/ 627 h 1582"/>
              <a:gd name="T26" fmla="*/ 0 w 2246"/>
              <a:gd name="T27" fmla="*/ 790 h 1582"/>
              <a:gd name="T28" fmla="*/ 6 w 2246"/>
              <a:gd name="T29" fmla="*/ 952 h 1582"/>
              <a:gd name="T30" fmla="*/ 443 w 2246"/>
              <a:gd name="T31" fmla="*/ 952 h 1582"/>
              <a:gd name="T32" fmla="*/ 139 w 2246"/>
              <a:gd name="T33" fmla="*/ 1256 h 1582"/>
              <a:gd name="T34" fmla="*/ 48 w 2246"/>
              <a:gd name="T35" fmla="*/ 1256 h 1582"/>
              <a:gd name="T36" fmla="*/ 144 w 2246"/>
              <a:gd name="T37" fmla="*/ 1582 h 1582"/>
              <a:gd name="T38" fmla="*/ 274 w 2246"/>
              <a:gd name="T39" fmla="*/ 1582 h 1582"/>
              <a:gd name="T40" fmla="*/ 904 w 2246"/>
              <a:gd name="T41" fmla="*/ 952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6" h="1582">
                <a:moveTo>
                  <a:pt x="904" y="952"/>
                </a:moveTo>
                <a:cubicBezTo>
                  <a:pt x="1878" y="952"/>
                  <a:pt x="1878" y="952"/>
                  <a:pt x="1878" y="952"/>
                </a:cubicBezTo>
                <a:cubicBezTo>
                  <a:pt x="1878" y="1087"/>
                  <a:pt x="1878" y="1087"/>
                  <a:pt x="1878" y="1087"/>
                </a:cubicBezTo>
                <a:cubicBezTo>
                  <a:pt x="2246" y="790"/>
                  <a:pt x="2246" y="790"/>
                  <a:pt x="2246" y="790"/>
                </a:cubicBezTo>
                <a:cubicBezTo>
                  <a:pt x="1878" y="492"/>
                  <a:pt x="1878" y="492"/>
                  <a:pt x="1878" y="492"/>
                </a:cubicBezTo>
                <a:cubicBezTo>
                  <a:pt x="1878" y="627"/>
                  <a:pt x="1878" y="627"/>
                  <a:pt x="1878" y="627"/>
                </a:cubicBezTo>
                <a:cubicBezTo>
                  <a:pt x="901" y="627"/>
                  <a:pt x="901" y="627"/>
                  <a:pt x="901" y="627"/>
                </a:cubicBezTo>
                <a:cubicBezTo>
                  <a:pt x="274" y="0"/>
                  <a:pt x="274" y="0"/>
                  <a:pt x="274" y="0"/>
                </a:cubicBezTo>
                <a:cubicBezTo>
                  <a:pt x="142" y="0"/>
                  <a:pt x="142" y="0"/>
                  <a:pt x="142" y="0"/>
                </a:cubicBezTo>
                <a:cubicBezTo>
                  <a:pt x="103" y="105"/>
                  <a:pt x="71" y="214"/>
                  <a:pt x="48" y="326"/>
                </a:cubicBezTo>
                <a:cubicBezTo>
                  <a:pt x="139" y="326"/>
                  <a:pt x="139" y="326"/>
                  <a:pt x="139" y="326"/>
                </a:cubicBezTo>
                <a:cubicBezTo>
                  <a:pt x="441" y="627"/>
                  <a:pt x="441" y="627"/>
                  <a:pt x="441" y="627"/>
                </a:cubicBezTo>
                <a:cubicBezTo>
                  <a:pt x="6" y="627"/>
                  <a:pt x="6" y="627"/>
                  <a:pt x="6" y="627"/>
                </a:cubicBezTo>
                <a:cubicBezTo>
                  <a:pt x="2" y="681"/>
                  <a:pt x="0" y="735"/>
                  <a:pt x="0" y="790"/>
                </a:cubicBezTo>
                <a:cubicBezTo>
                  <a:pt x="0" y="844"/>
                  <a:pt x="2" y="899"/>
                  <a:pt x="6" y="952"/>
                </a:cubicBezTo>
                <a:cubicBezTo>
                  <a:pt x="443" y="952"/>
                  <a:pt x="443" y="952"/>
                  <a:pt x="443" y="952"/>
                </a:cubicBezTo>
                <a:cubicBezTo>
                  <a:pt x="139" y="1256"/>
                  <a:pt x="139" y="1256"/>
                  <a:pt x="139" y="1256"/>
                </a:cubicBezTo>
                <a:cubicBezTo>
                  <a:pt x="48" y="1256"/>
                  <a:pt x="48" y="1256"/>
                  <a:pt x="48" y="1256"/>
                </a:cubicBezTo>
                <a:cubicBezTo>
                  <a:pt x="72" y="1368"/>
                  <a:pt x="104" y="1477"/>
                  <a:pt x="144" y="1582"/>
                </a:cubicBezTo>
                <a:cubicBezTo>
                  <a:pt x="274" y="1582"/>
                  <a:pt x="274" y="1582"/>
                  <a:pt x="274" y="1582"/>
                </a:cubicBezTo>
                <a:lnTo>
                  <a:pt x="904" y="952"/>
                </a:lnTo>
                <a:close/>
              </a:path>
            </a:pathLst>
          </a:custGeom>
          <a:solidFill>
            <a:schemeClr val="accent4"/>
          </a:solidFill>
          <a:ln>
            <a:noFill/>
          </a:ln>
        </p:spPr>
        <p:txBody>
          <a:bodyPr vert="horz" wrap="square" lIns="91440" tIns="0" rIns="548640" bIns="45720" numCol="1" anchor="ctr" anchorCtr="0" compatLnSpc="1">
            <a:prstTxWarp prst="textNoShape">
              <a:avLst/>
            </a:prstTxWarp>
          </a:bodyPr>
          <a:lstStyle/>
          <a:p>
            <a:pPr algn="r"/>
            <a:r>
              <a:rPr lang="en-US" sz="1200">
                <a:solidFill>
                  <a:srgbClr val="FFFFFF"/>
                </a:solidFill>
                <a:latin typeface="Lato" panose="020F0502020204030203" pitchFamily="34" charset="0"/>
                <a:ea typeface="Lato" panose="020F0502020204030203" pitchFamily="34" charset="0"/>
                <a:cs typeface="Lato" panose="020F0502020204030203" pitchFamily="34" charset="0"/>
              </a:rPr>
              <a:t>Price</a:t>
            </a:r>
          </a:p>
        </p:txBody>
      </p:sp>
      <p:sp>
        <p:nvSpPr>
          <p:cNvPr id="6" name="Rectangle 45"/>
          <p:cNvSpPr/>
          <p:nvPr/>
        </p:nvSpPr>
        <p:spPr>
          <a:xfrm>
            <a:off x="-7838" y="963351"/>
            <a:ext cx="3732551" cy="4362137"/>
          </a:xfrm>
          <a:custGeom>
            <a:avLst/>
            <a:gdLst>
              <a:gd name="connsiteX0" fmla="*/ 0 w 3732551"/>
              <a:gd name="connsiteY0" fmla="*/ 0 h 4362137"/>
              <a:gd name="connsiteX1" fmla="*/ 3732551 w 3732551"/>
              <a:gd name="connsiteY1" fmla="*/ 0 h 4362137"/>
              <a:gd name="connsiteX2" fmla="*/ 3732551 w 3732551"/>
              <a:gd name="connsiteY2" fmla="*/ 4362137 h 4362137"/>
              <a:gd name="connsiteX3" fmla="*/ 0 w 3732551"/>
              <a:gd name="connsiteY3" fmla="*/ 4362137 h 4362137"/>
              <a:gd name="connsiteX4" fmla="*/ 0 w 3732551"/>
              <a:gd name="connsiteY4" fmla="*/ 0 h 4362137"/>
              <a:gd name="connsiteX0" fmla="*/ 0 w 3732551"/>
              <a:gd name="connsiteY0" fmla="*/ 0 h 4362137"/>
              <a:gd name="connsiteX1" fmla="*/ 3732551 w 3732551"/>
              <a:gd name="connsiteY1" fmla="*/ 0 h 4362137"/>
              <a:gd name="connsiteX2" fmla="*/ 3725056 w 3732551"/>
              <a:gd name="connsiteY2" fmla="*/ 502170 h 4362137"/>
              <a:gd name="connsiteX3" fmla="*/ 3732551 w 3732551"/>
              <a:gd name="connsiteY3" fmla="*/ 4362137 h 4362137"/>
              <a:gd name="connsiteX4" fmla="*/ 0 w 3732551"/>
              <a:gd name="connsiteY4" fmla="*/ 4362137 h 4362137"/>
              <a:gd name="connsiteX5" fmla="*/ 0 w 3732551"/>
              <a:gd name="connsiteY5" fmla="*/ 0 h 4362137"/>
              <a:gd name="connsiteX0" fmla="*/ 0 w 3732551"/>
              <a:gd name="connsiteY0" fmla="*/ 0 h 4362137"/>
              <a:gd name="connsiteX1" fmla="*/ 3732551 w 3732551"/>
              <a:gd name="connsiteY1" fmla="*/ 0 h 4362137"/>
              <a:gd name="connsiteX2" fmla="*/ 3492708 w 3732551"/>
              <a:gd name="connsiteY2" fmla="*/ 524655 h 4362137"/>
              <a:gd name="connsiteX3" fmla="*/ 3732551 w 3732551"/>
              <a:gd name="connsiteY3" fmla="*/ 4362137 h 4362137"/>
              <a:gd name="connsiteX4" fmla="*/ 0 w 3732551"/>
              <a:gd name="connsiteY4" fmla="*/ 4362137 h 4362137"/>
              <a:gd name="connsiteX5" fmla="*/ 0 w 3732551"/>
              <a:gd name="connsiteY5" fmla="*/ 0 h 4362137"/>
              <a:gd name="connsiteX0" fmla="*/ 0 w 3732551"/>
              <a:gd name="connsiteY0" fmla="*/ 0 h 4362137"/>
              <a:gd name="connsiteX1" fmla="*/ 3732551 w 3732551"/>
              <a:gd name="connsiteY1" fmla="*/ 0 h 4362137"/>
              <a:gd name="connsiteX2" fmla="*/ 3627619 w 3732551"/>
              <a:gd name="connsiteY2" fmla="*/ 592111 h 4362137"/>
              <a:gd name="connsiteX3" fmla="*/ 3732551 w 3732551"/>
              <a:gd name="connsiteY3" fmla="*/ 4362137 h 4362137"/>
              <a:gd name="connsiteX4" fmla="*/ 0 w 3732551"/>
              <a:gd name="connsiteY4" fmla="*/ 4362137 h 4362137"/>
              <a:gd name="connsiteX5" fmla="*/ 0 w 3732551"/>
              <a:gd name="connsiteY5" fmla="*/ 0 h 4362137"/>
              <a:gd name="connsiteX0" fmla="*/ 0 w 3993441"/>
              <a:gd name="connsiteY0" fmla="*/ 0 h 4362137"/>
              <a:gd name="connsiteX1" fmla="*/ 3732551 w 3993441"/>
              <a:gd name="connsiteY1" fmla="*/ 0 h 4362137"/>
              <a:gd name="connsiteX2" fmla="*/ 3627619 w 3993441"/>
              <a:gd name="connsiteY2" fmla="*/ 592111 h 4362137"/>
              <a:gd name="connsiteX3" fmla="*/ 3672590 w 3993441"/>
              <a:gd name="connsiteY3" fmla="*/ 2315980 h 4362137"/>
              <a:gd name="connsiteX4" fmla="*/ 3732551 w 3993441"/>
              <a:gd name="connsiteY4" fmla="*/ 4362137 h 4362137"/>
              <a:gd name="connsiteX5" fmla="*/ 0 w 3993441"/>
              <a:gd name="connsiteY5" fmla="*/ 4362137 h 4362137"/>
              <a:gd name="connsiteX6" fmla="*/ 0 w 3993441"/>
              <a:gd name="connsiteY6" fmla="*/ 0 h 4362137"/>
              <a:gd name="connsiteX0" fmla="*/ 0 w 3948887"/>
              <a:gd name="connsiteY0" fmla="*/ 0 h 4362137"/>
              <a:gd name="connsiteX1" fmla="*/ 3732551 w 3948887"/>
              <a:gd name="connsiteY1" fmla="*/ 0 h 4362137"/>
              <a:gd name="connsiteX2" fmla="*/ 3627619 w 3948887"/>
              <a:gd name="connsiteY2" fmla="*/ 592111 h 4362137"/>
              <a:gd name="connsiteX3" fmla="*/ 3447738 w 3948887"/>
              <a:gd name="connsiteY3" fmla="*/ 2308485 h 4362137"/>
              <a:gd name="connsiteX4" fmla="*/ 3732551 w 3948887"/>
              <a:gd name="connsiteY4" fmla="*/ 4362137 h 4362137"/>
              <a:gd name="connsiteX5" fmla="*/ 0 w 3948887"/>
              <a:gd name="connsiteY5" fmla="*/ 4362137 h 4362137"/>
              <a:gd name="connsiteX6" fmla="*/ 0 w 3948887"/>
              <a:gd name="connsiteY6" fmla="*/ 0 h 4362137"/>
              <a:gd name="connsiteX0" fmla="*/ 0 w 3935006"/>
              <a:gd name="connsiteY0" fmla="*/ 0 h 4362137"/>
              <a:gd name="connsiteX1" fmla="*/ 3732551 w 3935006"/>
              <a:gd name="connsiteY1" fmla="*/ 0 h 4362137"/>
              <a:gd name="connsiteX2" fmla="*/ 3627619 w 3935006"/>
              <a:gd name="connsiteY2" fmla="*/ 592111 h 4362137"/>
              <a:gd name="connsiteX3" fmla="*/ 3357797 w 3935006"/>
              <a:gd name="connsiteY3" fmla="*/ 2308485 h 4362137"/>
              <a:gd name="connsiteX4" fmla="*/ 3732551 w 3935006"/>
              <a:gd name="connsiteY4" fmla="*/ 4362137 h 4362137"/>
              <a:gd name="connsiteX5" fmla="*/ 0 w 3935006"/>
              <a:gd name="connsiteY5" fmla="*/ 4362137 h 4362137"/>
              <a:gd name="connsiteX6" fmla="*/ 0 w 3935006"/>
              <a:gd name="connsiteY6" fmla="*/ 0 h 4362137"/>
              <a:gd name="connsiteX0" fmla="*/ 0 w 3732551"/>
              <a:gd name="connsiteY0" fmla="*/ 0 h 4362137"/>
              <a:gd name="connsiteX1" fmla="*/ 3732551 w 3732551"/>
              <a:gd name="connsiteY1" fmla="*/ 0 h 4362137"/>
              <a:gd name="connsiteX2" fmla="*/ 3627619 w 3732551"/>
              <a:gd name="connsiteY2" fmla="*/ 592111 h 4362137"/>
              <a:gd name="connsiteX3" fmla="*/ 3357797 w 3732551"/>
              <a:gd name="connsiteY3" fmla="*/ 2308485 h 4362137"/>
              <a:gd name="connsiteX4" fmla="*/ 3732551 w 3732551"/>
              <a:gd name="connsiteY4" fmla="*/ 4362137 h 4362137"/>
              <a:gd name="connsiteX5" fmla="*/ 0 w 3732551"/>
              <a:gd name="connsiteY5" fmla="*/ 4362137 h 4362137"/>
              <a:gd name="connsiteX6" fmla="*/ 0 w 3732551"/>
              <a:gd name="connsiteY6" fmla="*/ 0 h 4362137"/>
              <a:gd name="connsiteX0" fmla="*/ 0 w 3732551"/>
              <a:gd name="connsiteY0" fmla="*/ 0 h 4362137"/>
              <a:gd name="connsiteX1" fmla="*/ 3732551 w 3732551"/>
              <a:gd name="connsiteY1" fmla="*/ 0 h 4362137"/>
              <a:gd name="connsiteX2" fmla="*/ 3627619 w 3732551"/>
              <a:gd name="connsiteY2" fmla="*/ 592111 h 4362137"/>
              <a:gd name="connsiteX3" fmla="*/ 3357797 w 3732551"/>
              <a:gd name="connsiteY3" fmla="*/ 2308485 h 4362137"/>
              <a:gd name="connsiteX4" fmla="*/ 3732551 w 3732551"/>
              <a:gd name="connsiteY4" fmla="*/ 4362137 h 4362137"/>
              <a:gd name="connsiteX5" fmla="*/ 0 w 3732551"/>
              <a:gd name="connsiteY5" fmla="*/ 4362137 h 4362137"/>
              <a:gd name="connsiteX6" fmla="*/ 0 w 3732551"/>
              <a:gd name="connsiteY6" fmla="*/ 0 h 4362137"/>
              <a:gd name="connsiteX0" fmla="*/ 0 w 3732551"/>
              <a:gd name="connsiteY0" fmla="*/ 0 h 4362137"/>
              <a:gd name="connsiteX1" fmla="*/ 3732551 w 3732551"/>
              <a:gd name="connsiteY1" fmla="*/ 0 h 4362137"/>
              <a:gd name="connsiteX2" fmla="*/ 3627619 w 3732551"/>
              <a:gd name="connsiteY2" fmla="*/ 592111 h 4362137"/>
              <a:gd name="connsiteX3" fmla="*/ 3357797 w 3732551"/>
              <a:gd name="connsiteY3" fmla="*/ 2308485 h 4362137"/>
              <a:gd name="connsiteX4" fmla="*/ 3732551 w 3732551"/>
              <a:gd name="connsiteY4" fmla="*/ 4362137 h 4362137"/>
              <a:gd name="connsiteX5" fmla="*/ 0 w 3732551"/>
              <a:gd name="connsiteY5" fmla="*/ 4362137 h 4362137"/>
              <a:gd name="connsiteX6" fmla="*/ 0 w 3732551"/>
              <a:gd name="connsiteY6" fmla="*/ 0 h 436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551" h="4362137">
                <a:moveTo>
                  <a:pt x="0" y="0"/>
                </a:moveTo>
                <a:lnTo>
                  <a:pt x="3732551" y="0"/>
                </a:lnTo>
                <a:lnTo>
                  <a:pt x="3627619" y="592111"/>
                </a:lnTo>
                <a:cubicBezTo>
                  <a:pt x="3520189" y="993098"/>
                  <a:pt x="3340308" y="1680147"/>
                  <a:pt x="3357797" y="2308485"/>
                </a:cubicBezTo>
                <a:cubicBezTo>
                  <a:pt x="3375286" y="2936823"/>
                  <a:pt x="3625122" y="3683833"/>
                  <a:pt x="3732551" y="4362137"/>
                </a:cubicBezTo>
                <a:lnTo>
                  <a:pt x="0" y="43621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grpSp>
        <p:nvGrpSpPr>
          <p:cNvPr id="7" name="Group 6"/>
          <p:cNvGrpSpPr/>
          <p:nvPr/>
        </p:nvGrpSpPr>
        <p:grpSpPr>
          <a:xfrm>
            <a:off x="401931" y="2810763"/>
            <a:ext cx="3338566" cy="664553"/>
            <a:chOff x="-1" y="3111207"/>
            <a:chExt cx="3338566" cy="664553"/>
          </a:xfrm>
        </p:grpSpPr>
        <p:sp>
          <p:nvSpPr>
            <p:cNvPr id="8" name="Freeform 38"/>
            <p:cNvSpPr>
              <a:spLocks/>
            </p:cNvSpPr>
            <p:nvPr/>
          </p:nvSpPr>
          <p:spPr bwMode="auto">
            <a:xfrm>
              <a:off x="1608660" y="3111207"/>
              <a:ext cx="1729905" cy="662829"/>
            </a:xfrm>
            <a:custGeom>
              <a:avLst/>
              <a:gdLst>
                <a:gd name="T0" fmla="*/ 849 w 849"/>
                <a:gd name="T1" fmla="*/ 0 h 325"/>
                <a:gd name="T2" fmla="*/ 0 w 849"/>
                <a:gd name="T3" fmla="*/ 0 h 325"/>
                <a:gd name="T4" fmla="*/ 0 w 849"/>
                <a:gd name="T5" fmla="*/ 325 h 325"/>
                <a:gd name="T6" fmla="*/ 849 w 849"/>
                <a:gd name="T7" fmla="*/ 325 h 325"/>
                <a:gd name="T8" fmla="*/ 843 w 849"/>
                <a:gd name="T9" fmla="*/ 163 h 325"/>
                <a:gd name="T10" fmla="*/ 849 w 849"/>
                <a:gd name="T11" fmla="*/ 0 h 325"/>
              </a:gdLst>
              <a:ahLst/>
              <a:cxnLst>
                <a:cxn ang="0">
                  <a:pos x="T0" y="T1"/>
                </a:cxn>
                <a:cxn ang="0">
                  <a:pos x="T2" y="T3"/>
                </a:cxn>
                <a:cxn ang="0">
                  <a:pos x="T4" y="T5"/>
                </a:cxn>
                <a:cxn ang="0">
                  <a:pos x="T6" y="T7"/>
                </a:cxn>
                <a:cxn ang="0">
                  <a:pos x="T8" y="T9"/>
                </a:cxn>
                <a:cxn ang="0">
                  <a:pos x="T10" y="T11"/>
                </a:cxn>
              </a:cxnLst>
              <a:rect l="0" t="0" r="r" b="b"/>
              <a:pathLst>
                <a:path w="849" h="325">
                  <a:moveTo>
                    <a:pt x="849" y="0"/>
                  </a:moveTo>
                  <a:cubicBezTo>
                    <a:pt x="0" y="0"/>
                    <a:pt x="0" y="0"/>
                    <a:pt x="0" y="0"/>
                  </a:cubicBezTo>
                  <a:cubicBezTo>
                    <a:pt x="0" y="325"/>
                    <a:pt x="0" y="325"/>
                    <a:pt x="0" y="325"/>
                  </a:cubicBezTo>
                  <a:cubicBezTo>
                    <a:pt x="849" y="325"/>
                    <a:pt x="849" y="325"/>
                    <a:pt x="849" y="325"/>
                  </a:cubicBezTo>
                  <a:cubicBezTo>
                    <a:pt x="845" y="272"/>
                    <a:pt x="843" y="217"/>
                    <a:pt x="843" y="163"/>
                  </a:cubicBezTo>
                  <a:cubicBezTo>
                    <a:pt x="843" y="108"/>
                    <a:pt x="845" y="54"/>
                    <a:pt x="84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100">
                <a:latin typeface="Lato" panose="020F0502020204030203" pitchFamily="34" charset="0"/>
                <a:ea typeface="Lato" panose="020F0502020204030203" pitchFamily="34" charset="0"/>
                <a:cs typeface="Lato" panose="020F0502020204030203" pitchFamily="34" charset="0"/>
              </a:endParaRPr>
            </a:p>
          </p:txBody>
        </p:sp>
        <p:sp>
          <p:nvSpPr>
            <p:cNvPr id="9" name="Freeform 36"/>
            <p:cNvSpPr>
              <a:spLocks/>
            </p:cNvSpPr>
            <p:nvPr/>
          </p:nvSpPr>
          <p:spPr bwMode="auto">
            <a:xfrm>
              <a:off x="-1" y="3111207"/>
              <a:ext cx="3155431" cy="664553"/>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algn="r"/>
              <a:r>
                <a:rPr lang="en-US" sz="1600">
                  <a:solidFill>
                    <a:srgbClr val="FFFFFF"/>
                  </a:solidFill>
                  <a:latin typeface="Lato" panose="020F0502020204030203" pitchFamily="34" charset="0"/>
                  <a:ea typeface="Lato" panose="020F0502020204030203" pitchFamily="34" charset="0"/>
                  <a:cs typeface="Lato" panose="020F0502020204030203" pitchFamily="34" charset="0"/>
                </a:rPr>
                <a:t>Marketing (choices presentation)</a:t>
              </a:r>
            </a:p>
          </p:txBody>
        </p:sp>
      </p:grpSp>
      <p:grpSp>
        <p:nvGrpSpPr>
          <p:cNvPr id="10" name="Group 9"/>
          <p:cNvGrpSpPr/>
          <p:nvPr/>
        </p:nvGrpSpPr>
        <p:grpSpPr>
          <a:xfrm>
            <a:off x="401931" y="1532512"/>
            <a:ext cx="3617833" cy="664553"/>
            <a:chOff x="-1" y="1832956"/>
            <a:chExt cx="3617833" cy="664553"/>
          </a:xfrm>
        </p:grpSpPr>
        <p:sp>
          <p:nvSpPr>
            <p:cNvPr id="11" name="Freeform 36"/>
            <p:cNvSpPr>
              <a:spLocks/>
            </p:cNvSpPr>
            <p:nvPr/>
          </p:nvSpPr>
          <p:spPr bwMode="auto">
            <a:xfrm>
              <a:off x="1608660" y="1832956"/>
              <a:ext cx="2009172" cy="664553"/>
            </a:xfrm>
            <a:custGeom>
              <a:avLst/>
              <a:gdLst>
                <a:gd name="T0" fmla="*/ 0 w 986"/>
                <a:gd name="T1" fmla="*/ 0 h 326"/>
                <a:gd name="T2" fmla="*/ 0 w 986"/>
                <a:gd name="T3" fmla="*/ 326 h 326"/>
                <a:gd name="T4" fmla="*/ 891 w 986"/>
                <a:gd name="T5" fmla="*/ 326 h 326"/>
                <a:gd name="T6" fmla="*/ 986 w 986"/>
                <a:gd name="T7" fmla="*/ 0 h 326"/>
                <a:gd name="T8" fmla="*/ 0 w 986"/>
                <a:gd name="T9" fmla="*/ 0 h 326"/>
              </a:gdLst>
              <a:ahLst/>
              <a:cxnLst>
                <a:cxn ang="0">
                  <a:pos x="T0" y="T1"/>
                </a:cxn>
                <a:cxn ang="0">
                  <a:pos x="T2" y="T3"/>
                </a:cxn>
                <a:cxn ang="0">
                  <a:pos x="T4" y="T5"/>
                </a:cxn>
                <a:cxn ang="0">
                  <a:pos x="T6" y="T7"/>
                </a:cxn>
                <a:cxn ang="0">
                  <a:pos x="T8" y="T9"/>
                </a:cxn>
              </a:cxnLst>
              <a:rect l="0" t="0" r="r" b="b"/>
              <a:pathLst>
                <a:path w="986" h="326">
                  <a:moveTo>
                    <a:pt x="0" y="0"/>
                  </a:moveTo>
                  <a:cubicBezTo>
                    <a:pt x="0" y="326"/>
                    <a:pt x="0" y="326"/>
                    <a:pt x="0" y="326"/>
                  </a:cubicBezTo>
                  <a:cubicBezTo>
                    <a:pt x="891" y="326"/>
                    <a:pt x="891" y="326"/>
                    <a:pt x="891" y="326"/>
                  </a:cubicBezTo>
                  <a:cubicBezTo>
                    <a:pt x="914" y="214"/>
                    <a:pt x="946" y="105"/>
                    <a:pt x="986"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100">
                <a:latin typeface="Lato" panose="020F0502020204030203" pitchFamily="34" charset="0"/>
                <a:ea typeface="Lato" panose="020F0502020204030203" pitchFamily="34" charset="0"/>
                <a:cs typeface="Lato" panose="020F0502020204030203" pitchFamily="34" charset="0"/>
              </a:endParaRPr>
            </a:p>
          </p:txBody>
        </p:sp>
        <p:sp>
          <p:nvSpPr>
            <p:cNvPr id="12" name="Freeform 36"/>
            <p:cNvSpPr>
              <a:spLocks/>
            </p:cNvSpPr>
            <p:nvPr/>
          </p:nvSpPr>
          <p:spPr bwMode="auto">
            <a:xfrm>
              <a:off x="-1" y="1832956"/>
              <a:ext cx="3338565" cy="664553"/>
            </a:xfrm>
            <a:prstGeom prst="rect">
              <a:avLst/>
            </a:prstGeom>
            <a:solidFill>
              <a:schemeClr val="accent1"/>
            </a:solidFill>
            <a:ln>
              <a:noFill/>
            </a:ln>
          </p:spPr>
          <p:txBody>
            <a:bodyPr vert="horz" wrap="square" lIns="91440" tIns="45720" rIns="91440" bIns="45720" numCol="1" anchor="ctr" anchorCtr="0" compatLnSpc="1">
              <a:prstTxWarp prst="textNoShape">
                <a:avLst/>
              </a:prstTxWarp>
            </a:bodyPr>
            <a:lstStyle/>
            <a:p>
              <a:pPr algn="r"/>
              <a:r>
                <a:rPr lang="en-US" sz="1600">
                  <a:solidFill>
                    <a:srgbClr val="FFFFFF"/>
                  </a:solidFill>
                  <a:latin typeface="Lato" panose="020F0502020204030203" pitchFamily="34" charset="0"/>
                  <a:ea typeface="Lato" panose="020F0502020204030203" pitchFamily="34" charset="0"/>
                  <a:cs typeface="Lato" panose="020F0502020204030203" pitchFamily="34" charset="0"/>
                </a:rPr>
                <a:t>Taste (review)</a:t>
              </a:r>
            </a:p>
          </p:txBody>
        </p:sp>
      </p:grpSp>
      <p:grpSp>
        <p:nvGrpSpPr>
          <p:cNvPr id="13" name="Group 12"/>
          <p:cNvGrpSpPr/>
          <p:nvPr/>
        </p:nvGrpSpPr>
        <p:grpSpPr>
          <a:xfrm>
            <a:off x="401931" y="4093324"/>
            <a:ext cx="3620419" cy="666277"/>
            <a:chOff x="-1" y="4393768"/>
            <a:chExt cx="3620419" cy="666277"/>
          </a:xfrm>
        </p:grpSpPr>
        <p:sp>
          <p:nvSpPr>
            <p:cNvPr id="14" name="Freeform 37"/>
            <p:cNvSpPr>
              <a:spLocks/>
            </p:cNvSpPr>
            <p:nvPr/>
          </p:nvSpPr>
          <p:spPr bwMode="auto">
            <a:xfrm>
              <a:off x="1608660" y="4393768"/>
              <a:ext cx="2011758" cy="665414"/>
            </a:xfrm>
            <a:custGeom>
              <a:avLst/>
              <a:gdLst>
                <a:gd name="T0" fmla="*/ 0 w 987"/>
                <a:gd name="T1" fmla="*/ 0 h 326"/>
                <a:gd name="T2" fmla="*/ 0 w 987"/>
                <a:gd name="T3" fmla="*/ 326 h 326"/>
                <a:gd name="T4" fmla="*/ 987 w 987"/>
                <a:gd name="T5" fmla="*/ 326 h 326"/>
                <a:gd name="T6" fmla="*/ 891 w 987"/>
                <a:gd name="T7" fmla="*/ 0 h 326"/>
                <a:gd name="T8" fmla="*/ 0 w 987"/>
                <a:gd name="T9" fmla="*/ 0 h 326"/>
              </a:gdLst>
              <a:ahLst/>
              <a:cxnLst>
                <a:cxn ang="0">
                  <a:pos x="T0" y="T1"/>
                </a:cxn>
                <a:cxn ang="0">
                  <a:pos x="T2" y="T3"/>
                </a:cxn>
                <a:cxn ang="0">
                  <a:pos x="T4" y="T5"/>
                </a:cxn>
                <a:cxn ang="0">
                  <a:pos x="T6" y="T7"/>
                </a:cxn>
                <a:cxn ang="0">
                  <a:pos x="T8" y="T9"/>
                </a:cxn>
              </a:cxnLst>
              <a:rect l="0" t="0" r="r" b="b"/>
              <a:pathLst>
                <a:path w="987" h="326">
                  <a:moveTo>
                    <a:pt x="0" y="0"/>
                  </a:moveTo>
                  <a:cubicBezTo>
                    <a:pt x="0" y="326"/>
                    <a:pt x="0" y="326"/>
                    <a:pt x="0" y="326"/>
                  </a:cubicBezTo>
                  <a:cubicBezTo>
                    <a:pt x="987" y="326"/>
                    <a:pt x="987" y="326"/>
                    <a:pt x="987" y="326"/>
                  </a:cubicBezTo>
                  <a:cubicBezTo>
                    <a:pt x="947" y="221"/>
                    <a:pt x="915" y="112"/>
                    <a:pt x="891"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100">
                <a:latin typeface="Lato" panose="020F0502020204030203" pitchFamily="34" charset="0"/>
                <a:ea typeface="Lato" panose="020F0502020204030203" pitchFamily="34" charset="0"/>
                <a:cs typeface="Lato" panose="020F0502020204030203" pitchFamily="34" charset="0"/>
              </a:endParaRPr>
            </a:p>
          </p:txBody>
        </p:sp>
        <p:sp>
          <p:nvSpPr>
            <p:cNvPr id="15" name="Freeform 36"/>
            <p:cNvSpPr>
              <a:spLocks/>
            </p:cNvSpPr>
            <p:nvPr/>
          </p:nvSpPr>
          <p:spPr bwMode="auto">
            <a:xfrm>
              <a:off x="-1" y="4395492"/>
              <a:ext cx="3338565" cy="664553"/>
            </a:xfrm>
            <a:prstGeom prst="rect">
              <a:avLst/>
            </a:prstGeom>
            <a:solidFill>
              <a:schemeClr val="accent3"/>
            </a:solidFill>
            <a:ln>
              <a:noFill/>
            </a:ln>
          </p:spPr>
          <p:txBody>
            <a:bodyPr vert="horz" wrap="square" lIns="91440" tIns="45720" rIns="91440" bIns="45720" numCol="1" anchor="ctr" anchorCtr="0" compatLnSpc="1">
              <a:prstTxWarp prst="textNoShape">
                <a:avLst/>
              </a:prstTxWarp>
            </a:bodyPr>
            <a:lstStyle/>
            <a:p>
              <a:pPr algn="r"/>
              <a:r>
                <a:rPr lang="en-US" sz="1600">
                  <a:solidFill>
                    <a:srgbClr val="FFFFFF"/>
                  </a:solidFill>
                  <a:latin typeface="Lato" panose="020F0502020204030203" pitchFamily="34" charset="0"/>
                  <a:ea typeface="Lato" panose="020F0502020204030203" pitchFamily="34" charset="0"/>
                  <a:cs typeface="Lato" panose="020F0502020204030203" pitchFamily="34" charset="0"/>
                </a:rPr>
                <a:t>Realities (location, variety, etc..)</a:t>
              </a:r>
            </a:p>
          </p:txBody>
        </p:sp>
      </p:grpSp>
      <p:sp>
        <p:nvSpPr>
          <p:cNvPr id="16" name="Rectangle 15"/>
          <p:cNvSpPr/>
          <p:nvPr/>
        </p:nvSpPr>
        <p:spPr>
          <a:xfrm>
            <a:off x="8709099" y="2781341"/>
            <a:ext cx="3084732" cy="721672"/>
          </a:xfrm>
          <a:prstGeom prst="rect">
            <a:avLst/>
          </a:prstGeom>
        </p:spPr>
        <p:txBody>
          <a:bodyPr wrap="square" lIns="121920" rIns="121920" bIns="60960">
            <a:spAutoFit/>
          </a:bodyPr>
          <a:lstStyle/>
          <a:p>
            <a:pPr>
              <a:lnSpc>
                <a:spcPct val="120000"/>
              </a:lnSpc>
              <a:spcBef>
                <a:spcPts val="600"/>
              </a:spcBef>
            </a:pPr>
            <a:r>
              <a:rPr lang="en-US" sz="1200" b="1" spc="200">
                <a:latin typeface="Lato" panose="020F0502020204030203" pitchFamily="34" charset="0"/>
                <a:ea typeface="Lato" panose="020F0502020204030203" pitchFamily="34" charset="0"/>
                <a:cs typeface="Lato" panose="020F0502020204030203" pitchFamily="34" charset="0"/>
              </a:rPr>
              <a:t>Contributing Factors</a:t>
            </a:r>
          </a:p>
          <a:p>
            <a:pPr>
              <a:lnSpc>
                <a:spcPct val="120000"/>
              </a:lnSpc>
              <a:spcBef>
                <a:spcPts val="600"/>
              </a:spcBef>
            </a:pPr>
            <a:r>
              <a:rPr lang="en-US" sz="900">
                <a:solidFill>
                  <a:schemeClr val="tx1">
                    <a:alpha val="65000"/>
                  </a:schemeClr>
                </a:solidFill>
                <a:latin typeface="Lato" panose="020F0502020204030203" pitchFamily="34" charset="0"/>
                <a:ea typeface="Lato" panose="020F0502020204030203" pitchFamily="34" charset="0"/>
                <a:cs typeface="Lato" panose="020F0502020204030203" pitchFamily="34" charset="0"/>
              </a:rPr>
              <a:t>The variation of possible contributing factors is much larger in this case, and in fact many can be changed.</a:t>
            </a:r>
          </a:p>
        </p:txBody>
      </p:sp>
      <p:sp>
        <p:nvSpPr>
          <p:cNvPr id="2" name="Right Arrow 1">
            <a:extLst>
              <a:ext uri="{FF2B5EF4-FFF2-40B4-BE49-F238E27FC236}">
                <a16:creationId xmlns:a16="http://schemas.microsoft.com/office/drawing/2014/main" id="{DD062997-77C2-0345-9005-64B641FFF2AC}"/>
              </a:ext>
            </a:extLst>
          </p:cNvPr>
          <p:cNvSpPr/>
          <p:nvPr/>
        </p:nvSpPr>
        <p:spPr>
          <a:xfrm>
            <a:off x="4360985" y="5004079"/>
            <a:ext cx="4943789" cy="1225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FFFFF"/>
                </a:solidFill>
                <a:latin typeface="Lato" panose="020F0502020204030203" pitchFamily="34" charset="0"/>
                <a:ea typeface="Lato" panose="020F0502020204030203" pitchFamily="34" charset="0"/>
                <a:cs typeface="Lato" panose="020F0502020204030203" pitchFamily="34" charset="0"/>
              </a:rPr>
              <a:t>      			Review Score   </a:t>
            </a:r>
            <a:endParaRPr lang="en-US" sz="1200"/>
          </a:p>
        </p:txBody>
      </p:sp>
      <p:grpSp>
        <p:nvGrpSpPr>
          <p:cNvPr id="17" name="Group 16">
            <a:extLst>
              <a:ext uri="{FF2B5EF4-FFF2-40B4-BE49-F238E27FC236}">
                <a16:creationId xmlns:a16="http://schemas.microsoft.com/office/drawing/2014/main" id="{3D5E4361-5957-EB47-9E23-236D1B6233F9}"/>
              </a:ext>
            </a:extLst>
          </p:cNvPr>
          <p:cNvGrpSpPr/>
          <p:nvPr/>
        </p:nvGrpSpPr>
        <p:grpSpPr>
          <a:xfrm>
            <a:off x="864377" y="5284751"/>
            <a:ext cx="3338566" cy="664553"/>
            <a:chOff x="-1" y="3111207"/>
            <a:chExt cx="3338566" cy="664553"/>
          </a:xfrm>
        </p:grpSpPr>
        <p:sp>
          <p:nvSpPr>
            <p:cNvPr id="18" name="Freeform 38">
              <a:extLst>
                <a:ext uri="{FF2B5EF4-FFF2-40B4-BE49-F238E27FC236}">
                  <a16:creationId xmlns:a16="http://schemas.microsoft.com/office/drawing/2014/main" id="{BF18CDB5-299A-A448-BCDE-177DCEDA7EF3}"/>
                </a:ext>
              </a:extLst>
            </p:cNvPr>
            <p:cNvSpPr>
              <a:spLocks/>
            </p:cNvSpPr>
            <p:nvPr/>
          </p:nvSpPr>
          <p:spPr bwMode="auto">
            <a:xfrm>
              <a:off x="1608660" y="3111207"/>
              <a:ext cx="1729905" cy="662829"/>
            </a:xfrm>
            <a:custGeom>
              <a:avLst/>
              <a:gdLst>
                <a:gd name="T0" fmla="*/ 849 w 849"/>
                <a:gd name="T1" fmla="*/ 0 h 325"/>
                <a:gd name="T2" fmla="*/ 0 w 849"/>
                <a:gd name="T3" fmla="*/ 0 h 325"/>
                <a:gd name="T4" fmla="*/ 0 w 849"/>
                <a:gd name="T5" fmla="*/ 325 h 325"/>
                <a:gd name="T6" fmla="*/ 849 w 849"/>
                <a:gd name="T7" fmla="*/ 325 h 325"/>
                <a:gd name="T8" fmla="*/ 843 w 849"/>
                <a:gd name="T9" fmla="*/ 163 h 325"/>
                <a:gd name="T10" fmla="*/ 849 w 849"/>
                <a:gd name="T11" fmla="*/ 0 h 325"/>
              </a:gdLst>
              <a:ahLst/>
              <a:cxnLst>
                <a:cxn ang="0">
                  <a:pos x="T0" y="T1"/>
                </a:cxn>
                <a:cxn ang="0">
                  <a:pos x="T2" y="T3"/>
                </a:cxn>
                <a:cxn ang="0">
                  <a:pos x="T4" y="T5"/>
                </a:cxn>
                <a:cxn ang="0">
                  <a:pos x="T6" y="T7"/>
                </a:cxn>
                <a:cxn ang="0">
                  <a:pos x="T8" y="T9"/>
                </a:cxn>
                <a:cxn ang="0">
                  <a:pos x="T10" y="T11"/>
                </a:cxn>
              </a:cxnLst>
              <a:rect l="0" t="0" r="r" b="b"/>
              <a:pathLst>
                <a:path w="849" h="325">
                  <a:moveTo>
                    <a:pt x="849" y="0"/>
                  </a:moveTo>
                  <a:cubicBezTo>
                    <a:pt x="0" y="0"/>
                    <a:pt x="0" y="0"/>
                    <a:pt x="0" y="0"/>
                  </a:cubicBezTo>
                  <a:cubicBezTo>
                    <a:pt x="0" y="325"/>
                    <a:pt x="0" y="325"/>
                    <a:pt x="0" y="325"/>
                  </a:cubicBezTo>
                  <a:cubicBezTo>
                    <a:pt x="849" y="325"/>
                    <a:pt x="849" y="325"/>
                    <a:pt x="849" y="325"/>
                  </a:cubicBezTo>
                  <a:cubicBezTo>
                    <a:pt x="845" y="272"/>
                    <a:pt x="843" y="217"/>
                    <a:pt x="843" y="163"/>
                  </a:cubicBezTo>
                  <a:cubicBezTo>
                    <a:pt x="843" y="108"/>
                    <a:pt x="845" y="54"/>
                    <a:pt x="84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100">
                <a:latin typeface="Lato" panose="020F0502020204030203" pitchFamily="34" charset="0"/>
                <a:ea typeface="Lato" panose="020F0502020204030203" pitchFamily="34" charset="0"/>
                <a:cs typeface="Lato" panose="020F0502020204030203" pitchFamily="34" charset="0"/>
              </a:endParaRPr>
            </a:p>
          </p:txBody>
        </p:sp>
        <p:sp>
          <p:nvSpPr>
            <p:cNvPr id="19" name="Freeform 36">
              <a:extLst>
                <a:ext uri="{FF2B5EF4-FFF2-40B4-BE49-F238E27FC236}">
                  <a16:creationId xmlns:a16="http://schemas.microsoft.com/office/drawing/2014/main" id="{7205D430-9017-2542-96A9-220AB1112F02}"/>
                </a:ext>
              </a:extLst>
            </p:cNvPr>
            <p:cNvSpPr>
              <a:spLocks/>
            </p:cNvSpPr>
            <p:nvPr/>
          </p:nvSpPr>
          <p:spPr bwMode="auto">
            <a:xfrm>
              <a:off x="-1" y="3111207"/>
              <a:ext cx="3155431" cy="664553"/>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algn="r"/>
              <a:r>
                <a:rPr lang="en-US" sz="1600">
                  <a:solidFill>
                    <a:srgbClr val="FFFFFF"/>
                  </a:solidFill>
                  <a:latin typeface="Lato" panose="020F0502020204030203" pitchFamily="34" charset="0"/>
                  <a:ea typeface="Lato" panose="020F0502020204030203" pitchFamily="34" charset="0"/>
                  <a:cs typeface="Lato" panose="020F0502020204030203" pitchFamily="34" charset="0"/>
                </a:rPr>
                <a:t>Taste</a:t>
              </a:r>
            </a:p>
          </p:txBody>
        </p:sp>
      </p:grpSp>
    </p:spTree>
    <p:extLst>
      <p:ext uri="{BB962C8B-B14F-4D97-AF65-F5344CB8AC3E}">
        <p14:creationId xmlns:p14="http://schemas.microsoft.com/office/powerpoint/2010/main" val="272331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1835" y="162110"/>
            <a:ext cx="8228330" cy="646331"/>
          </a:xfrm>
          <a:prstGeom prst="rect">
            <a:avLst/>
          </a:prstGeom>
          <a:noFill/>
        </p:spPr>
        <p:txBody>
          <a:bodyPr wrap="square" rtlCol="0">
            <a:spAutoFit/>
          </a:bodyPr>
          <a:lstStyle/>
          <a:p>
            <a:pPr algn="ctr"/>
            <a:r>
              <a:rPr lang="en-US" sz="3600" b="1">
                <a:latin typeface="Montserrat" panose="00000500000000000000" pitchFamily="50" charset="0"/>
                <a:ea typeface="Roboto Black" panose="02000000000000000000" pitchFamily="2" charset="0"/>
                <a:cs typeface="Open Sans Light" panose="020B0306030504020204" pitchFamily="34" charset="0"/>
              </a:rPr>
              <a:t>A GOAL BASED APROACH</a:t>
            </a:r>
            <a:endParaRPr lang="ru-RU" sz="3600" b="1">
              <a:latin typeface="Montserrat" panose="00000500000000000000" pitchFamily="50" charset="0"/>
              <a:ea typeface="Roboto Black" panose="02000000000000000000" pitchFamily="2" charset="0"/>
              <a:cs typeface="Open Sans Light" panose="020B0306030504020204" pitchFamily="34" charset="0"/>
            </a:endParaRPr>
          </a:p>
        </p:txBody>
      </p:sp>
      <p:grpSp>
        <p:nvGrpSpPr>
          <p:cNvPr id="5" name="Group 4">
            <a:extLst>
              <a:ext uri="{FF2B5EF4-FFF2-40B4-BE49-F238E27FC236}">
                <a16:creationId xmlns:a16="http://schemas.microsoft.com/office/drawing/2014/main" id="{A69513AC-9AB5-4A42-87F2-B0E3047AE55F}"/>
              </a:ext>
            </a:extLst>
          </p:cNvPr>
          <p:cNvGrpSpPr/>
          <p:nvPr/>
        </p:nvGrpSpPr>
        <p:grpSpPr>
          <a:xfrm>
            <a:off x="3412828" y="219860"/>
            <a:ext cx="8417222" cy="6638140"/>
            <a:chOff x="5856946" y="4659360"/>
            <a:chExt cx="9540096" cy="7523681"/>
          </a:xfrm>
        </p:grpSpPr>
        <p:grpSp>
          <p:nvGrpSpPr>
            <p:cNvPr id="6" name="Group 5">
              <a:extLst>
                <a:ext uri="{FF2B5EF4-FFF2-40B4-BE49-F238E27FC236}">
                  <a16:creationId xmlns:a16="http://schemas.microsoft.com/office/drawing/2014/main" id="{79D83DFB-6874-4858-B19C-54543B12AA95}"/>
                </a:ext>
              </a:extLst>
            </p:cNvPr>
            <p:cNvGrpSpPr/>
            <p:nvPr/>
          </p:nvGrpSpPr>
          <p:grpSpPr>
            <a:xfrm>
              <a:off x="5856946" y="9394010"/>
              <a:ext cx="6887750" cy="2789031"/>
              <a:chOff x="4775413" y="9982911"/>
              <a:chExt cx="5665955" cy="2294294"/>
            </a:xfrm>
          </p:grpSpPr>
          <p:sp>
            <p:nvSpPr>
              <p:cNvPr id="33" name="Cube 32">
                <a:extLst>
                  <a:ext uri="{FF2B5EF4-FFF2-40B4-BE49-F238E27FC236}">
                    <a16:creationId xmlns:a16="http://schemas.microsoft.com/office/drawing/2014/main" id="{D6F4A0DA-4898-479A-8078-4877D4DD1C66}"/>
                  </a:ext>
                </a:extLst>
              </p:cNvPr>
              <p:cNvSpPr/>
              <p:nvPr/>
            </p:nvSpPr>
            <p:spPr>
              <a:xfrm flipH="1">
                <a:off x="4775413" y="11172841"/>
                <a:ext cx="2519715" cy="1104364"/>
              </a:xfrm>
              <a:prstGeom prst="cube">
                <a:avLst>
                  <a:gd name="adj" fmla="val 638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Lato" panose="020F0502020204030203" pitchFamily="34" charset="0"/>
                  <a:ea typeface="Lato" panose="020F0502020204030203" pitchFamily="34" charset="0"/>
                  <a:cs typeface="Lato" panose="020F0502020204030203" pitchFamily="34" charset="0"/>
                </a:endParaRPr>
              </a:p>
            </p:txBody>
          </p:sp>
          <p:sp>
            <p:nvSpPr>
              <p:cNvPr id="34" name="Cube 33">
                <a:extLst>
                  <a:ext uri="{FF2B5EF4-FFF2-40B4-BE49-F238E27FC236}">
                    <a16:creationId xmlns:a16="http://schemas.microsoft.com/office/drawing/2014/main" id="{41E15CDF-E3A9-4587-AC15-F18C84E70F91}"/>
                  </a:ext>
                </a:extLst>
              </p:cNvPr>
              <p:cNvSpPr/>
              <p:nvPr/>
            </p:nvSpPr>
            <p:spPr>
              <a:xfrm flipH="1">
                <a:off x="5751003" y="10771056"/>
                <a:ext cx="2519715" cy="1104364"/>
              </a:xfrm>
              <a:prstGeom prst="cube">
                <a:avLst>
                  <a:gd name="adj" fmla="val 638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Lato" panose="020F0502020204030203" pitchFamily="34" charset="0"/>
                  <a:ea typeface="Lato" panose="020F0502020204030203" pitchFamily="34" charset="0"/>
                  <a:cs typeface="Lato" panose="020F0502020204030203" pitchFamily="34" charset="0"/>
                </a:endParaRPr>
              </a:p>
            </p:txBody>
          </p:sp>
          <p:sp>
            <p:nvSpPr>
              <p:cNvPr id="35" name="Cube 34">
                <a:extLst>
                  <a:ext uri="{FF2B5EF4-FFF2-40B4-BE49-F238E27FC236}">
                    <a16:creationId xmlns:a16="http://schemas.microsoft.com/office/drawing/2014/main" id="{1D66273D-1685-4567-B697-FC922DD1910D}"/>
                  </a:ext>
                </a:extLst>
              </p:cNvPr>
              <p:cNvSpPr/>
              <p:nvPr/>
            </p:nvSpPr>
            <p:spPr>
              <a:xfrm flipH="1">
                <a:off x="6726592" y="10369269"/>
                <a:ext cx="2519715" cy="1104364"/>
              </a:xfrm>
              <a:prstGeom prst="cube">
                <a:avLst>
                  <a:gd name="adj" fmla="val 6389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Lato" panose="020F0502020204030203" pitchFamily="34" charset="0"/>
                  <a:ea typeface="Lato" panose="020F0502020204030203" pitchFamily="34" charset="0"/>
                  <a:cs typeface="Lato" panose="020F0502020204030203" pitchFamily="34" charset="0"/>
                </a:endParaRPr>
              </a:p>
            </p:txBody>
          </p:sp>
          <p:sp>
            <p:nvSpPr>
              <p:cNvPr id="36" name="Cube 35">
                <a:extLst>
                  <a:ext uri="{FF2B5EF4-FFF2-40B4-BE49-F238E27FC236}">
                    <a16:creationId xmlns:a16="http://schemas.microsoft.com/office/drawing/2014/main" id="{FDC9DDC8-F072-4097-BE53-7A1EBC27186E}"/>
                  </a:ext>
                </a:extLst>
              </p:cNvPr>
              <p:cNvSpPr/>
              <p:nvPr/>
            </p:nvSpPr>
            <p:spPr>
              <a:xfrm flipH="1">
                <a:off x="7921653" y="9982911"/>
                <a:ext cx="2519715" cy="1104364"/>
              </a:xfrm>
              <a:prstGeom prst="cube">
                <a:avLst>
                  <a:gd name="adj" fmla="val 6389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Lato" panose="020F0502020204030203" pitchFamily="34" charset="0"/>
                  <a:ea typeface="Lato" panose="020F0502020204030203" pitchFamily="34" charset="0"/>
                  <a:cs typeface="Lato" panose="020F0502020204030203" pitchFamily="34" charset="0"/>
                </a:endParaRPr>
              </a:p>
            </p:txBody>
          </p:sp>
        </p:grpSp>
        <p:grpSp>
          <p:nvGrpSpPr>
            <p:cNvPr id="7" name="Group 6">
              <a:extLst>
                <a:ext uri="{FF2B5EF4-FFF2-40B4-BE49-F238E27FC236}">
                  <a16:creationId xmlns:a16="http://schemas.microsoft.com/office/drawing/2014/main" id="{955255DE-8E6F-4FCD-8311-C57FDB04FA82}"/>
                </a:ext>
              </a:extLst>
            </p:cNvPr>
            <p:cNvGrpSpPr/>
            <p:nvPr/>
          </p:nvGrpSpPr>
          <p:grpSpPr>
            <a:xfrm>
              <a:off x="12744696" y="7837898"/>
              <a:ext cx="1961843" cy="1959779"/>
              <a:chOff x="5256213" y="4730750"/>
              <a:chExt cx="1508125" cy="1506538"/>
            </a:xfrm>
          </p:grpSpPr>
          <p:sp>
            <p:nvSpPr>
              <p:cNvPr id="30" name="Freeform 29">
                <a:extLst>
                  <a:ext uri="{FF2B5EF4-FFF2-40B4-BE49-F238E27FC236}">
                    <a16:creationId xmlns:a16="http://schemas.microsoft.com/office/drawing/2014/main" id="{BDA01CC4-772A-4A76-8E97-316BB484B478}"/>
                  </a:ext>
                </a:extLst>
              </p:cNvPr>
              <p:cNvSpPr>
                <a:spLocks/>
              </p:cNvSpPr>
              <p:nvPr/>
            </p:nvSpPr>
            <p:spPr bwMode="auto">
              <a:xfrm>
                <a:off x="5256213" y="5002213"/>
                <a:ext cx="1285875" cy="1235075"/>
              </a:xfrm>
              <a:custGeom>
                <a:avLst/>
                <a:gdLst>
                  <a:gd name="T0" fmla="*/ 625 w 810"/>
                  <a:gd name="T1" fmla="*/ 0 h 778"/>
                  <a:gd name="T2" fmla="*/ 810 w 810"/>
                  <a:gd name="T3" fmla="*/ 626 h 778"/>
                  <a:gd name="T4" fmla="*/ 186 w 810"/>
                  <a:gd name="T5" fmla="*/ 778 h 778"/>
                  <a:gd name="T6" fmla="*/ 0 w 810"/>
                  <a:gd name="T7" fmla="*/ 150 h 778"/>
                  <a:gd name="T8" fmla="*/ 625 w 810"/>
                  <a:gd name="T9" fmla="*/ 0 h 778"/>
                </a:gdLst>
                <a:ahLst/>
                <a:cxnLst>
                  <a:cxn ang="0">
                    <a:pos x="T0" y="T1"/>
                  </a:cxn>
                  <a:cxn ang="0">
                    <a:pos x="T2" y="T3"/>
                  </a:cxn>
                  <a:cxn ang="0">
                    <a:pos x="T4" y="T5"/>
                  </a:cxn>
                  <a:cxn ang="0">
                    <a:pos x="T6" y="T7"/>
                  </a:cxn>
                  <a:cxn ang="0">
                    <a:pos x="T8" y="T9"/>
                  </a:cxn>
                </a:cxnLst>
                <a:rect l="0" t="0" r="r" b="b"/>
                <a:pathLst>
                  <a:path w="810" h="778">
                    <a:moveTo>
                      <a:pt x="625" y="0"/>
                    </a:moveTo>
                    <a:lnTo>
                      <a:pt x="810" y="626"/>
                    </a:lnTo>
                    <a:lnTo>
                      <a:pt x="186" y="778"/>
                    </a:lnTo>
                    <a:lnTo>
                      <a:pt x="0" y="150"/>
                    </a:lnTo>
                    <a:lnTo>
                      <a:pt x="625" y="0"/>
                    </a:lnTo>
                    <a:close/>
                  </a:path>
                </a:pathLst>
              </a:custGeom>
              <a:solidFill>
                <a:schemeClr val="accent4"/>
              </a:soli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sp>
            <p:nvSpPr>
              <p:cNvPr id="31" name="Freeform 30">
                <a:extLst>
                  <a:ext uri="{FF2B5EF4-FFF2-40B4-BE49-F238E27FC236}">
                    <a16:creationId xmlns:a16="http://schemas.microsoft.com/office/drawing/2014/main" id="{1C9856E0-7C27-4447-9FDE-EC5BEA3128B5}"/>
                  </a:ext>
                </a:extLst>
              </p:cNvPr>
              <p:cNvSpPr>
                <a:spLocks/>
              </p:cNvSpPr>
              <p:nvPr/>
            </p:nvSpPr>
            <p:spPr bwMode="auto">
              <a:xfrm>
                <a:off x="6248400" y="4730750"/>
                <a:ext cx="515938" cy="1265238"/>
              </a:xfrm>
              <a:custGeom>
                <a:avLst/>
                <a:gdLst>
                  <a:gd name="T0" fmla="*/ 0 w 325"/>
                  <a:gd name="T1" fmla="*/ 171 h 797"/>
                  <a:gd name="T2" fmla="*/ 140 w 325"/>
                  <a:gd name="T3" fmla="*/ 0 h 797"/>
                  <a:gd name="T4" fmla="*/ 325 w 325"/>
                  <a:gd name="T5" fmla="*/ 626 h 797"/>
                  <a:gd name="T6" fmla="*/ 185 w 325"/>
                  <a:gd name="T7" fmla="*/ 797 h 797"/>
                  <a:gd name="T8" fmla="*/ 0 w 325"/>
                  <a:gd name="T9" fmla="*/ 171 h 797"/>
                </a:gdLst>
                <a:ahLst/>
                <a:cxnLst>
                  <a:cxn ang="0">
                    <a:pos x="T0" y="T1"/>
                  </a:cxn>
                  <a:cxn ang="0">
                    <a:pos x="T2" y="T3"/>
                  </a:cxn>
                  <a:cxn ang="0">
                    <a:pos x="T4" y="T5"/>
                  </a:cxn>
                  <a:cxn ang="0">
                    <a:pos x="T6" y="T7"/>
                  </a:cxn>
                  <a:cxn ang="0">
                    <a:pos x="T8" y="T9"/>
                  </a:cxn>
                </a:cxnLst>
                <a:rect l="0" t="0" r="r" b="b"/>
                <a:pathLst>
                  <a:path w="325" h="797">
                    <a:moveTo>
                      <a:pt x="0" y="171"/>
                    </a:moveTo>
                    <a:lnTo>
                      <a:pt x="140" y="0"/>
                    </a:lnTo>
                    <a:lnTo>
                      <a:pt x="325" y="626"/>
                    </a:lnTo>
                    <a:lnTo>
                      <a:pt x="185" y="797"/>
                    </a:lnTo>
                    <a:lnTo>
                      <a:pt x="0" y="171"/>
                    </a:lnTo>
                    <a:close/>
                  </a:path>
                </a:pathLst>
              </a:custGeom>
              <a:gradFill>
                <a:gsLst>
                  <a:gs pos="39000">
                    <a:schemeClr val="accent4">
                      <a:lumMod val="75000"/>
                    </a:schemeClr>
                  </a:gs>
                  <a:gs pos="100000">
                    <a:schemeClr val="accent4"/>
                  </a:gs>
                </a:gsLst>
                <a:lin ang="10800000" scaled="1"/>
              </a:gra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sp>
            <p:nvSpPr>
              <p:cNvPr id="32" name="Freeform 31">
                <a:extLst>
                  <a:ext uri="{FF2B5EF4-FFF2-40B4-BE49-F238E27FC236}">
                    <a16:creationId xmlns:a16="http://schemas.microsoft.com/office/drawing/2014/main" id="{BAF63506-C240-4BF2-A47D-5A6E4C5EBB77}"/>
                  </a:ext>
                </a:extLst>
              </p:cNvPr>
              <p:cNvSpPr>
                <a:spLocks/>
              </p:cNvSpPr>
              <p:nvPr/>
            </p:nvSpPr>
            <p:spPr bwMode="auto">
              <a:xfrm>
                <a:off x="5256213" y="4730750"/>
                <a:ext cx="1214438" cy="509588"/>
              </a:xfrm>
              <a:custGeom>
                <a:avLst/>
                <a:gdLst>
                  <a:gd name="T0" fmla="*/ 0 w 765"/>
                  <a:gd name="T1" fmla="*/ 321 h 321"/>
                  <a:gd name="T2" fmla="*/ 139 w 765"/>
                  <a:gd name="T3" fmla="*/ 151 h 321"/>
                  <a:gd name="T4" fmla="*/ 765 w 765"/>
                  <a:gd name="T5" fmla="*/ 0 h 321"/>
                  <a:gd name="T6" fmla="*/ 625 w 765"/>
                  <a:gd name="T7" fmla="*/ 171 h 321"/>
                  <a:gd name="T8" fmla="*/ 0 w 765"/>
                  <a:gd name="T9" fmla="*/ 321 h 321"/>
                </a:gdLst>
                <a:ahLst/>
                <a:cxnLst>
                  <a:cxn ang="0">
                    <a:pos x="T0" y="T1"/>
                  </a:cxn>
                  <a:cxn ang="0">
                    <a:pos x="T2" y="T3"/>
                  </a:cxn>
                  <a:cxn ang="0">
                    <a:pos x="T4" y="T5"/>
                  </a:cxn>
                  <a:cxn ang="0">
                    <a:pos x="T6" y="T7"/>
                  </a:cxn>
                  <a:cxn ang="0">
                    <a:pos x="T8" y="T9"/>
                  </a:cxn>
                </a:cxnLst>
                <a:rect l="0" t="0" r="r" b="b"/>
                <a:pathLst>
                  <a:path w="765" h="321">
                    <a:moveTo>
                      <a:pt x="0" y="321"/>
                    </a:moveTo>
                    <a:lnTo>
                      <a:pt x="139" y="151"/>
                    </a:lnTo>
                    <a:lnTo>
                      <a:pt x="765" y="0"/>
                    </a:lnTo>
                    <a:lnTo>
                      <a:pt x="625" y="171"/>
                    </a:lnTo>
                    <a:lnTo>
                      <a:pt x="0" y="321"/>
                    </a:lnTo>
                    <a:close/>
                  </a:path>
                </a:pathLst>
              </a:custGeom>
              <a:gradFill>
                <a:gsLst>
                  <a:gs pos="0">
                    <a:schemeClr val="accent4">
                      <a:lumMod val="75000"/>
                    </a:schemeClr>
                  </a:gs>
                  <a:gs pos="100000">
                    <a:schemeClr val="accent4"/>
                  </a:gs>
                </a:gsLst>
                <a:lin ang="10800000" scaled="1"/>
              </a:gra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grpSp>
        <p:grpSp>
          <p:nvGrpSpPr>
            <p:cNvPr id="8" name="Group 7">
              <a:extLst>
                <a:ext uri="{FF2B5EF4-FFF2-40B4-BE49-F238E27FC236}">
                  <a16:creationId xmlns:a16="http://schemas.microsoft.com/office/drawing/2014/main" id="{E34AEB28-EDAF-4CB8-8636-E6D235142F58}"/>
                </a:ext>
              </a:extLst>
            </p:cNvPr>
            <p:cNvGrpSpPr/>
            <p:nvPr/>
          </p:nvGrpSpPr>
          <p:grpSpPr>
            <a:xfrm>
              <a:off x="12357087" y="5643921"/>
              <a:ext cx="1904021" cy="1790440"/>
              <a:chOff x="4776788" y="2776538"/>
              <a:chExt cx="1463675" cy="1376362"/>
            </a:xfrm>
          </p:grpSpPr>
          <p:sp>
            <p:nvSpPr>
              <p:cNvPr id="27" name="Freeform 8">
                <a:extLst>
                  <a:ext uri="{FF2B5EF4-FFF2-40B4-BE49-F238E27FC236}">
                    <a16:creationId xmlns:a16="http://schemas.microsoft.com/office/drawing/2014/main" id="{DBFC61BB-1569-4E00-8A72-BE3748E847B4}"/>
                  </a:ext>
                </a:extLst>
              </p:cNvPr>
              <p:cNvSpPr>
                <a:spLocks/>
              </p:cNvSpPr>
              <p:nvPr/>
            </p:nvSpPr>
            <p:spPr bwMode="auto">
              <a:xfrm>
                <a:off x="4776788" y="2930525"/>
                <a:ext cx="1149350" cy="1222375"/>
              </a:xfrm>
              <a:custGeom>
                <a:avLst/>
                <a:gdLst>
                  <a:gd name="T0" fmla="*/ 724 w 724"/>
                  <a:gd name="T1" fmla="*/ 123 h 770"/>
                  <a:gd name="T2" fmla="*/ 631 w 724"/>
                  <a:gd name="T3" fmla="*/ 770 h 770"/>
                  <a:gd name="T4" fmla="*/ 0 w 724"/>
                  <a:gd name="T5" fmla="*/ 647 h 770"/>
                  <a:gd name="T6" fmla="*/ 94 w 724"/>
                  <a:gd name="T7" fmla="*/ 0 h 770"/>
                  <a:gd name="T8" fmla="*/ 724 w 724"/>
                  <a:gd name="T9" fmla="*/ 123 h 770"/>
                </a:gdLst>
                <a:ahLst/>
                <a:cxnLst>
                  <a:cxn ang="0">
                    <a:pos x="T0" y="T1"/>
                  </a:cxn>
                  <a:cxn ang="0">
                    <a:pos x="T2" y="T3"/>
                  </a:cxn>
                  <a:cxn ang="0">
                    <a:pos x="T4" y="T5"/>
                  </a:cxn>
                  <a:cxn ang="0">
                    <a:pos x="T6" y="T7"/>
                  </a:cxn>
                  <a:cxn ang="0">
                    <a:pos x="T8" y="T9"/>
                  </a:cxn>
                </a:cxnLst>
                <a:rect l="0" t="0" r="r" b="b"/>
                <a:pathLst>
                  <a:path w="724" h="770">
                    <a:moveTo>
                      <a:pt x="724" y="123"/>
                    </a:moveTo>
                    <a:lnTo>
                      <a:pt x="631" y="770"/>
                    </a:lnTo>
                    <a:lnTo>
                      <a:pt x="0" y="647"/>
                    </a:lnTo>
                    <a:lnTo>
                      <a:pt x="94" y="0"/>
                    </a:lnTo>
                    <a:lnTo>
                      <a:pt x="724" y="123"/>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sp>
            <p:nvSpPr>
              <p:cNvPr id="28" name="Freeform 9">
                <a:extLst>
                  <a:ext uri="{FF2B5EF4-FFF2-40B4-BE49-F238E27FC236}">
                    <a16:creationId xmlns:a16="http://schemas.microsoft.com/office/drawing/2014/main" id="{CF8A1551-E215-479F-A269-AF38DE598FB2}"/>
                  </a:ext>
                </a:extLst>
              </p:cNvPr>
              <p:cNvSpPr>
                <a:spLocks/>
              </p:cNvSpPr>
              <p:nvPr/>
            </p:nvSpPr>
            <p:spPr bwMode="auto">
              <a:xfrm>
                <a:off x="5778500" y="2971800"/>
                <a:ext cx="461963" cy="1181100"/>
              </a:xfrm>
              <a:custGeom>
                <a:avLst/>
                <a:gdLst>
                  <a:gd name="T0" fmla="*/ 93 w 291"/>
                  <a:gd name="T1" fmla="*/ 97 h 744"/>
                  <a:gd name="T2" fmla="*/ 291 w 291"/>
                  <a:gd name="T3" fmla="*/ 0 h 744"/>
                  <a:gd name="T4" fmla="*/ 198 w 291"/>
                  <a:gd name="T5" fmla="*/ 647 h 744"/>
                  <a:gd name="T6" fmla="*/ 0 w 291"/>
                  <a:gd name="T7" fmla="*/ 744 h 744"/>
                  <a:gd name="T8" fmla="*/ 93 w 291"/>
                  <a:gd name="T9" fmla="*/ 97 h 744"/>
                </a:gdLst>
                <a:ahLst/>
                <a:cxnLst>
                  <a:cxn ang="0">
                    <a:pos x="T0" y="T1"/>
                  </a:cxn>
                  <a:cxn ang="0">
                    <a:pos x="T2" y="T3"/>
                  </a:cxn>
                  <a:cxn ang="0">
                    <a:pos x="T4" y="T5"/>
                  </a:cxn>
                  <a:cxn ang="0">
                    <a:pos x="T6" y="T7"/>
                  </a:cxn>
                  <a:cxn ang="0">
                    <a:pos x="T8" y="T9"/>
                  </a:cxn>
                </a:cxnLst>
                <a:rect l="0" t="0" r="r" b="b"/>
                <a:pathLst>
                  <a:path w="291" h="744">
                    <a:moveTo>
                      <a:pt x="93" y="97"/>
                    </a:moveTo>
                    <a:lnTo>
                      <a:pt x="291" y="0"/>
                    </a:lnTo>
                    <a:lnTo>
                      <a:pt x="198" y="647"/>
                    </a:lnTo>
                    <a:lnTo>
                      <a:pt x="0" y="744"/>
                    </a:lnTo>
                    <a:lnTo>
                      <a:pt x="93" y="97"/>
                    </a:lnTo>
                    <a:close/>
                  </a:path>
                </a:pathLst>
              </a:custGeom>
              <a:gradFill>
                <a:gsLst>
                  <a:gs pos="39000">
                    <a:schemeClr val="accent2">
                      <a:lumMod val="75000"/>
                    </a:schemeClr>
                  </a:gs>
                  <a:gs pos="100000">
                    <a:schemeClr val="accent2"/>
                  </a:gs>
                </a:gsLst>
                <a:lin ang="10800000" scaled="1"/>
              </a:gra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sp>
            <p:nvSpPr>
              <p:cNvPr id="29" name="Freeform 10">
                <a:extLst>
                  <a:ext uri="{FF2B5EF4-FFF2-40B4-BE49-F238E27FC236}">
                    <a16:creationId xmlns:a16="http://schemas.microsoft.com/office/drawing/2014/main" id="{6BC20053-04F2-410E-981D-8FB5C86913B2}"/>
                  </a:ext>
                </a:extLst>
              </p:cNvPr>
              <p:cNvSpPr>
                <a:spLocks/>
              </p:cNvSpPr>
              <p:nvPr/>
            </p:nvSpPr>
            <p:spPr bwMode="auto">
              <a:xfrm>
                <a:off x="4926013" y="2776538"/>
                <a:ext cx="1314450" cy="349250"/>
              </a:xfrm>
              <a:custGeom>
                <a:avLst/>
                <a:gdLst>
                  <a:gd name="T0" fmla="*/ 0 w 828"/>
                  <a:gd name="T1" fmla="*/ 97 h 220"/>
                  <a:gd name="T2" fmla="*/ 198 w 828"/>
                  <a:gd name="T3" fmla="*/ 0 h 220"/>
                  <a:gd name="T4" fmla="*/ 828 w 828"/>
                  <a:gd name="T5" fmla="*/ 123 h 220"/>
                  <a:gd name="T6" fmla="*/ 630 w 828"/>
                  <a:gd name="T7" fmla="*/ 220 h 220"/>
                  <a:gd name="T8" fmla="*/ 0 w 828"/>
                  <a:gd name="T9" fmla="*/ 97 h 220"/>
                </a:gdLst>
                <a:ahLst/>
                <a:cxnLst>
                  <a:cxn ang="0">
                    <a:pos x="T0" y="T1"/>
                  </a:cxn>
                  <a:cxn ang="0">
                    <a:pos x="T2" y="T3"/>
                  </a:cxn>
                  <a:cxn ang="0">
                    <a:pos x="T4" y="T5"/>
                  </a:cxn>
                  <a:cxn ang="0">
                    <a:pos x="T6" y="T7"/>
                  </a:cxn>
                  <a:cxn ang="0">
                    <a:pos x="T8" y="T9"/>
                  </a:cxn>
                </a:cxnLst>
                <a:rect l="0" t="0" r="r" b="b"/>
                <a:pathLst>
                  <a:path w="828" h="220">
                    <a:moveTo>
                      <a:pt x="0" y="97"/>
                    </a:moveTo>
                    <a:lnTo>
                      <a:pt x="198" y="0"/>
                    </a:lnTo>
                    <a:lnTo>
                      <a:pt x="828" y="123"/>
                    </a:lnTo>
                    <a:lnTo>
                      <a:pt x="630" y="220"/>
                    </a:lnTo>
                    <a:lnTo>
                      <a:pt x="0" y="97"/>
                    </a:lnTo>
                    <a:close/>
                  </a:path>
                </a:pathLst>
              </a:custGeom>
              <a:gradFill>
                <a:gsLst>
                  <a:gs pos="0">
                    <a:schemeClr val="accent2">
                      <a:lumMod val="75000"/>
                    </a:schemeClr>
                  </a:gs>
                  <a:gs pos="100000">
                    <a:schemeClr val="accent2"/>
                  </a:gs>
                </a:gsLst>
                <a:lin ang="10800000" scaled="1"/>
              </a:gra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grpSp>
        <p:grpSp>
          <p:nvGrpSpPr>
            <p:cNvPr id="9" name="Group 8">
              <a:extLst>
                <a:ext uri="{FF2B5EF4-FFF2-40B4-BE49-F238E27FC236}">
                  <a16:creationId xmlns:a16="http://schemas.microsoft.com/office/drawing/2014/main" id="{A990DDB6-1BDA-4EFC-96AD-7C6B9628B393}"/>
                </a:ext>
              </a:extLst>
            </p:cNvPr>
            <p:cNvGrpSpPr/>
            <p:nvPr/>
          </p:nvGrpSpPr>
          <p:grpSpPr>
            <a:xfrm>
              <a:off x="13158533" y="4659360"/>
              <a:ext cx="2067164" cy="1835872"/>
              <a:chOff x="5437188" y="1700213"/>
              <a:chExt cx="1589088" cy="1411287"/>
            </a:xfrm>
          </p:grpSpPr>
          <p:sp>
            <p:nvSpPr>
              <p:cNvPr id="24" name="Freeform 11">
                <a:extLst>
                  <a:ext uri="{FF2B5EF4-FFF2-40B4-BE49-F238E27FC236}">
                    <a16:creationId xmlns:a16="http://schemas.microsoft.com/office/drawing/2014/main" id="{D96F5FD0-B53A-45BF-BAAE-FE0EBAF092ED}"/>
                  </a:ext>
                </a:extLst>
              </p:cNvPr>
              <p:cNvSpPr>
                <a:spLocks/>
              </p:cNvSpPr>
              <p:nvPr/>
            </p:nvSpPr>
            <p:spPr bwMode="auto">
              <a:xfrm>
                <a:off x="5843588" y="1700213"/>
                <a:ext cx="1182688" cy="1163638"/>
              </a:xfrm>
              <a:custGeom>
                <a:avLst/>
                <a:gdLst>
                  <a:gd name="T0" fmla="*/ 601 w 745"/>
                  <a:gd name="T1" fmla="*/ 0 h 733"/>
                  <a:gd name="T2" fmla="*/ 745 w 745"/>
                  <a:gd name="T3" fmla="*/ 641 h 733"/>
                  <a:gd name="T4" fmla="*/ 142 w 745"/>
                  <a:gd name="T5" fmla="*/ 733 h 733"/>
                  <a:gd name="T6" fmla="*/ 0 w 745"/>
                  <a:gd name="T7" fmla="*/ 91 h 733"/>
                  <a:gd name="T8" fmla="*/ 601 w 745"/>
                  <a:gd name="T9" fmla="*/ 0 h 733"/>
                </a:gdLst>
                <a:ahLst/>
                <a:cxnLst>
                  <a:cxn ang="0">
                    <a:pos x="T0" y="T1"/>
                  </a:cxn>
                  <a:cxn ang="0">
                    <a:pos x="T2" y="T3"/>
                  </a:cxn>
                  <a:cxn ang="0">
                    <a:pos x="T4" y="T5"/>
                  </a:cxn>
                  <a:cxn ang="0">
                    <a:pos x="T6" y="T7"/>
                  </a:cxn>
                  <a:cxn ang="0">
                    <a:pos x="T8" y="T9"/>
                  </a:cxn>
                </a:cxnLst>
                <a:rect l="0" t="0" r="r" b="b"/>
                <a:pathLst>
                  <a:path w="745" h="733">
                    <a:moveTo>
                      <a:pt x="601" y="0"/>
                    </a:moveTo>
                    <a:lnTo>
                      <a:pt x="745" y="641"/>
                    </a:lnTo>
                    <a:lnTo>
                      <a:pt x="142" y="733"/>
                    </a:lnTo>
                    <a:lnTo>
                      <a:pt x="0" y="91"/>
                    </a:lnTo>
                    <a:lnTo>
                      <a:pt x="601" y="0"/>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sp>
            <p:nvSpPr>
              <p:cNvPr id="25" name="Freeform 12">
                <a:extLst>
                  <a:ext uri="{FF2B5EF4-FFF2-40B4-BE49-F238E27FC236}">
                    <a16:creationId xmlns:a16="http://schemas.microsoft.com/office/drawing/2014/main" id="{A5B31C50-566C-42F6-98EC-0D902060C010}"/>
                  </a:ext>
                </a:extLst>
              </p:cNvPr>
              <p:cNvSpPr>
                <a:spLocks/>
              </p:cNvSpPr>
              <p:nvPr/>
            </p:nvSpPr>
            <p:spPr bwMode="auto">
              <a:xfrm>
                <a:off x="5662613" y="2717800"/>
                <a:ext cx="1363663" cy="393700"/>
              </a:xfrm>
              <a:custGeom>
                <a:avLst/>
                <a:gdLst>
                  <a:gd name="T0" fmla="*/ 859 w 859"/>
                  <a:gd name="T1" fmla="*/ 0 h 248"/>
                  <a:gd name="T2" fmla="*/ 603 w 859"/>
                  <a:gd name="T3" fmla="*/ 156 h 248"/>
                  <a:gd name="T4" fmla="*/ 0 w 859"/>
                  <a:gd name="T5" fmla="*/ 248 h 248"/>
                  <a:gd name="T6" fmla="*/ 256 w 859"/>
                  <a:gd name="T7" fmla="*/ 92 h 248"/>
                  <a:gd name="T8" fmla="*/ 859 w 859"/>
                  <a:gd name="T9" fmla="*/ 0 h 248"/>
                </a:gdLst>
                <a:ahLst/>
                <a:cxnLst>
                  <a:cxn ang="0">
                    <a:pos x="T0" y="T1"/>
                  </a:cxn>
                  <a:cxn ang="0">
                    <a:pos x="T2" y="T3"/>
                  </a:cxn>
                  <a:cxn ang="0">
                    <a:pos x="T4" y="T5"/>
                  </a:cxn>
                  <a:cxn ang="0">
                    <a:pos x="T6" y="T7"/>
                  </a:cxn>
                  <a:cxn ang="0">
                    <a:pos x="T8" y="T9"/>
                  </a:cxn>
                </a:cxnLst>
                <a:rect l="0" t="0" r="r" b="b"/>
                <a:pathLst>
                  <a:path w="859" h="248">
                    <a:moveTo>
                      <a:pt x="859" y="0"/>
                    </a:moveTo>
                    <a:lnTo>
                      <a:pt x="603" y="156"/>
                    </a:lnTo>
                    <a:lnTo>
                      <a:pt x="0" y="248"/>
                    </a:lnTo>
                    <a:lnTo>
                      <a:pt x="256" y="92"/>
                    </a:lnTo>
                    <a:lnTo>
                      <a:pt x="859" y="0"/>
                    </a:lnTo>
                    <a:close/>
                  </a:path>
                </a:pathLst>
              </a:custGeom>
              <a:gradFill flip="none" rotWithShape="1">
                <a:gsLst>
                  <a:gs pos="0">
                    <a:schemeClr val="accent1">
                      <a:lumMod val="75000"/>
                    </a:schemeClr>
                  </a:gs>
                  <a:gs pos="100000">
                    <a:schemeClr val="accent1"/>
                  </a:gs>
                </a:gsLst>
                <a:lin ang="10800000" scaled="1"/>
                <a:tileRect/>
              </a:gra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sp>
            <p:nvSpPr>
              <p:cNvPr id="26" name="Freeform 13">
                <a:extLst>
                  <a:ext uri="{FF2B5EF4-FFF2-40B4-BE49-F238E27FC236}">
                    <a16:creationId xmlns:a16="http://schemas.microsoft.com/office/drawing/2014/main" id="{BF8756D9-D0FC-4A20-95EB-3002EC3B1C32}"/>
                  </a:ext>
                </a:extLst>
              </p:cNvPr>
              <p:cNvSpPr>
                <a:spLocks/>
              </p:cNvSpPr>
              <p:nvPr/>
            </p:nvSpPr>
            <p:spPr bwMode="auto">
              <a:xfrm>
                <a:off x="5437188" y="1844675"/>
                <a:ext cx="631825" cy="1266825"/>
              </a:xfrm>
              <a:custGeom>
                <a:avLst/>
                <a:gdLst>
                  <a:gd name="T0" fmla="*/ 398 w 398"/>
                  <a:gd name="T1" fmla="*/ 642 h 798"/>
                  <a:gd name="T2" fmla="*/ 142 w 398"/>
                  <a:gd name="T3" fmla="*/ 798 h 798"/>
                  <a:gd name="T4" fmla="*/ 0 w 398"/>
                  <a:gd name="T5" fmla="*/ 157 h 798"/>
                  <a:gd name="T6" fmla="*/ 256 w 398"/>
                  <a:gd name="T7" fmla="*/ 0 h 798"/>
                  <a:gd name="T8" fmla="*/ 398 w 398"/>
                  <a:gd name="T9" fmla="*/ 642 h 798"/>
                </a:gdLst>
                <a:ahLst/>
                <a:cxnLst>
                  <a:cxn ang="0">
                    <a:pos x="T0" y="T1"/>
                  </a:cxn>
                  <a:cxn ang="0">
                    <a:pos x="T2" y="T3"/>
                  </a:cxn>
                  <a:cxn ang="0">
                    <a:pos x="T4" y="T5"/>
                  </a:cxn>
                  <a:cxn ang="0">
                    <a:pos x="T6" y="T7"/>
                  </a:cxn>
                  <a:cxn ang="0">
                    <a:pos x="T8" y="T9"/>
                  </a:cxn>
                </a:cxnLst>
                <a:rect l="0" t="0" r="r" b="b"/>
                <a:pathLst>
                  <a:path w="398" h="798">
                    <a:moveTo>
                      <a:pt x="398" y="642"/>
                    </a:moveTo>
                    <a:lnTo>
                      <a:pt x="142" y="798"/>
                    </a:lnTo>
                    <a:lnTo>
                      <a:pt x="0" y="157"/>
                    </a:lnTo>
                    <a:lnTo>
                      <a:pt x="256" y="0"/>
                    </a:lnTo>
                    <a:lnTo>
                      <a:pt x="398" y="642"/>
                    </a:lnTo>
                    <a:close/>
                  </a:path>
                </a:pathLst>
              </a:custGeom>
              <a:gradFill flip="none" rotWithShape="1">
                <a:gsLst>
                  <a:gs pos="39000">
                    <a:schemeClr val="accent1">
                      <a:lumMod val="75000"/>
                    </a:schemeClr>
                  </a:gs>
                  <a:gs pos="100000">
                    <a:schemeClr val="accent1"/>
                  </a:gs>
                </a:gsLst>
                <a:lin ang="10800000" scaled="1"/>
                <a:tileRect/>
              </a:gra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grpSp>
        <p:grpSp>
          <p:nvGrpSpPr>
            <p:cNvPr id="10" name="Group 9">
              <a:extLst>
                <a:ext uri="{FF2B5EF4-FFF2-40B4-BE49-F238E27FC236}">
                  <a16:creationId xmlns:a16="http://schemas.microsoft.com/office/drawing/2014/main" id="{6519E202-3CC5-49F9-A40F-AD67C0FEC7C5}"/>
                </a:ext>
              </a:extLst>
            </p:cNvPr>
            <p:cNvGrpSpPr/>
            <p:nvPr/>
          </p:nvGrpSpPr>
          <p:grpSpPr>
            <a:xfrm>
              <a:off x="13162606" y="6799726"/>
              <a:ext cx="2234436" cy="1897826"/>
              <a:chOff x="5589588" y="3679825"/>
              <a:chExt cx="1717675" cy="1458913"/>
            </a:xfrm>
          </p:grpSpPr>
          <p:sp>
            <p:nvSpPr>
              <p:cNvPr id="21" name="Freeform 14">
                <a:extLst>
                  <a:ext uri="{FF2B5EF4-FFF2-40B4-BE49-F238E27FC236}">
                    <a16:creationId xmlns:a16="http://schemas.microsoft.com/office/drawing/2014/main" id="{C7609F81-AC16-40AA-9DC3-EC4CC6FF1DFC}"/>
                  </a:ext>
                </a:extLst>
              </p:cNvPr>
              <p:cNvSpPr>
                <a:spLocks/>
              </p:cNvSpPr>
              <p:nvPr/>
            </p:nvSpPr>
            <p:spPr bwMode="auto">
              <a:xfrm>
                <a:off x="6042025" y="3741738"/>
                <a:ext cx="1265238" cy="1397000"/>
              </a:xfrm>
              <a:custGeom>
                <a:avLst/>
                <a:gdLst>
                  <a:gd name="T0" fmla="*/ 557 w 797"/>
                  <a:gd name="T1" fmla="*/ 0 h 880"/>
                  <a:gd name="T2" fmla="*/ 797 w 797"/>
                  <a:gd name="T3" fmla="*/ 602 h 880"/>
                  <a:gd name="T4" fmla="*/ 240 w 797"/>
                  <a:gd name="T5" fmla="*/ 880 h 880"/>
                  <a:gd name="T6" fmla="*/ 0 w 797"/>
                  <a:gd name="T7" fmla="*/ 277 h 880"/>
                  <a:gd name="T8" fmla="*/ 557 w 797"/>
                  <a:gd name="T9" fmla="*/ 0 h 880"/>
                </a:gdLst>
                <a:ahLst/>
                <a:cxnLst>
                  <a:cxn ang="0">
                    <a:pos x="T0" y="T1"/>
                  </a:cxn>
                  <a:cxn ang="0">
                    <a:pos x="T2" y="T3"/>
                  </a:cxn>
                  <a:cxn ang="0">
                    <a:pos x="T4" y="T5"/>
                  </a:cxn>
                  <a:cxn ang="0">
                    <a:pos x="T6" y="T7"/>
                  </a:cxn>
                  <a:cxn ang="0">
                    <a:pos x="T8" y="T9"/>
                  </a:cxn>
                </a:cxnLst>
                <a:rect l="0" t="0" r="r" b="b"/>
                <a:pathLst>
                  <a:path w="797" h="880">
                    <a:moveTo>
                      <a:pt x="557" y="0"/>
                    </a:moveTo>
                    <a:lnTo>
                      <a:pt x="797" y="602"/>
                    </a:lnTo>
                    <a:lnTo>
                      <a:pt x="240" y="880"/>
                    </a:lnTo>
                    <a:lnTo>
                      <a:pt x="0" y="277"/>
                    </a:lnTo>
                    <a:lnTo>
                      <a:pt x="557" y="0"/>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sp>
            <p:nvSpPr>
              <p:cNvPr id="22" name="Freeform 15">
                <a:extLst>
                  <a:ext uri="{FF2B5EF4-FFF2-40B4-BE49-F238E27FC236}">
                    <a16:creationId xmlns:a16="http://schemas.microsoft.com/office/drawing/2014/main" id="{E5B2E985-7A49-4ABE-B560-F2DF4D506C11}"/>
                  </a:ext>
                </a:extLst>
              </p:cNvPr>
              <p:cNvSpPr>
                <a:spLocks/>
              </p:cNvSpPr>
              <p:nvPr/>
            </p:nvSpPr>
            <p:spPr bwMode="auto">
              <a:xfrm>
                <a:off x="5589588" y="4119563"/>
                <a:ext cx="833438" cy="1019175"/>
              </a:xfrm>
              <a:custGeom>
                <a:avLst/>
                <a:gdLst>
                  <a:gd name="T0" fmla="*/ 525 w 525"/>
                  <a:gd name="T1" fmla="*/ 642 h 642"/>
                  <a:gd name="T2" fmla="*/ 240 w 525"/>
                  <a:gd name="T3" fmla="*/ 603 h 642"/>
                  <a:gd name="T4" fmla="*/ 0 w 525"/>
                  <a:gd name="T5" fmla="*/ 0 h 642"/>
                  <a:gd name="T6" fmla="*/ 285 w 525"/>
                  <a:gd name="T7" fmla="*/ 39 h 642"/>
                  <a:gd name="T8" fmla="*/ 525 w 525"/>
                  <a:gd name="T9" fmla="*/ 642 h 642"/>
                </a:gdLst>
                <a:ahLst/>
                <a:cxnLst>
                  <a:cxn ang="0">
                    <a:pos x="T0" y="T1"/>
                  </a:cxn>
                  <a:cxn ang="0">
                    <a:pos x="T2" y="T3"/>
                  </a:cxn>
                  <a:cxn ang="0">
                    <a:pos x="T4" y="T5"/>
                  </a:cxn>
                  <a:cxn ang="0">
                    <a:pos x="T6" y="T7"/>
                  </a:cxn>
                  <a:cxn ang="0">
                    <a:pos x="T8" y="T9"/>
                  </a:cxn>
                </a:cxnLst>
                <a:rect l="0" t="0" r="r" b="b"/>
                <a:pathLst>
                  <a:path w="525" h="642">
                    <a:moveTo>
                      <a:pt x="525" y="642"/>
                    </a:moveTo>
                    <a:lnTo>
                      <a:pt x="240" y="603"/>
                    </a:lnTo>
                    <a:lnTo>
                      <a:pt x="0" y="0"/>
                    </a:lnTo>
                    <a:lnTo>
                      <a:pt x="285" y="39"/>
                    </a:lnTo>
                    <a:lnTo>
                      <a:pt x="525" y="642"/>
                    </a:lnTo>
                    <a:close/>
                  </a:path>
                </a:pathLst>
              </a:custGeom>
              <a:gradFill>
                <a:gsLst>
                  <a:gs pos="39000">
                    <a:schemeClr val="accent3">
                      <a:lumMod val="75000"/>
                    </a:schemeClr>
                  </a:gs>
                  <a:gs pos="100000">
                    <a:schemeClr val="accent3"/>
                  </a:gs>
                </a:gsLst>
                <a:lin ang="10800000" scaled="1"/>
              </a:gra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sp>
            <p:nvSpPr>
              <p:cNvPr id="23" name="Freeform 16">
                <a:extLst>
                  <a:ext uri="{FF2B5EF4-FFF2-40B4-BE49-F238E27FC236}">
                    <a16:creationId xmlns:a16="http://schemas.microsoft.com/office/drawing/2014/main" id="{2250B7D4-8FDD-44C4-B259-CB017395B3AD}"/>
                  </a:ext>
                </a:extLst>
              </p:cNvPr>
              <p:cNvSpPr>
                <a:spLocks/>
              </p:cNvSpPr>
              <p:nvPr/>
            </p:nvSpPr>
            <p:spPr bwMode="auto">
              <a:xfrm>
                <a:off x="5589588" y="3679825"/>
                <a:ext cx="1336675" cy="501650"/>
              </a:xfrm>
              <a:custGeom>
                <a:avLst/>
                <a:gdLst>
                  <a:gd name="T0" fmla="*/ 285 w 842"/>
                  <a:gd name="T1" fmla="*/ 316 h 316"/>
                  <a:gd name="T2" fmla="*/ 0 w 842"/>
                  <a:gd name="T3" fmla="*/ 277 h 316"/>
                  <a:gd name="T4" fmla="*/ 557 w 842"/>
                  <a:gd name="T5" fmla="*/ 0 h 316"/>
                  <a:gd name="T6" fmla="*/ 842 w 842"/>
                  <a:gd name="T7" fmla="*/ 39 h 316"/>
                  <a:gd name="T8" fmla="*/ 285 w 842"/>
                  <a:gd name="T9" fmla="*/ 316 h 316"/>
                </a:gdLst>
                <a:ahLst/>
                <a:cxnLst>
                  <a:cxn ang="0">
                    <a:pos x="T0" y="T1"/>
                  </a:cxn>
                  <a:cxn ang="0">
                    <a:pos x="T2" y="T3"/>
                  </a:cxn>
                  <a:cxn ang="0">
                    <a:pos x="T4" y="T5"/>
                  </a:cxn>
                  <a:cxn ang="0">
                    <a:pos x="T6" y="T7"/>
                  </a:cxn>
                  <a:cxn ang="0">
                    <a:pos x="T8" y="T9"/>
                  </a:cxn>
                </a:cxnLst>
                <a:rect l="0" t="0" r="r" b="b"/>
                <a:pathLst>
                  <a:path w="842" h="316">
                    <a:moveTo>
                      <a:pt x="285" y="316"/>
                    </a:moveTo>
                    <a:lnTo>
                      <a:pt x="0" y="277"/>
                    </a:lnTo>
                    <a:lnTo>
                      <a:pt x="557" y="0"/>
                    </a:lnTo>
                    <a:lnTo>
                      <a:pt x="842" y="39"/>
                    </a:lnTo>
                    <a:lnTo>
                      <a:pt x="285" y="316"/>
                    </a:lnTo>
                    <a:close/>
                  </a:path>
                </a:pathLst>
              </a:custGeom>
              <a:gradFill>
                <a:gsLst>
                  <a:gs pos="0">
                    <a:schemeClr val="accent3">
                      <a:lumMod val="75000"/>
                    </a:schemeClr>
                  </a:gs>
                  <a:gs pos="100000">
                    <a:schemeClr val="accent3"/>
                  </a:gs>
                </a:gsLst>
                <a:lin ang="10800000" scaled="1"/>
              </a:gradFill>
              <a:ln>
                <a:noFill/>
              </a:ln>
            </p:spPr>
            <p:txBody>
              <a:bodyPr vert="horz" wrap="square" lIns="45720" tIns="22860" rIns="45720" bIns="22860" numCol="1" anchor="t" anchorCtr="0" compatLnSpc="1">
                <a:prstTxWarp prst="textNoShape">
                  <a:avLst/>
                </a:prstTxWarp>
              </a:bodyPr>
              <a:lstStyle/>
              <a:p>
                <a:endParaRPr lang="en-US" sz="700">
                  <a:latin typeface="Lato" panose="020F0502020204030203" pitchFamily="34" charset="0"/>
                  <a:ea typeface="Lato" panose="020F0502020204030203" pitchFamily="34" charset="0"/>
                  <a:cs typeface="Lato" panose="020F0502020204030203" pitchFamily="34" charset="0"/>
                </a:endParaRPr>
              </a:p>
            </p:txBody>
          </p:sp>
        </p:grpSp>
        <p:grpSp>
          <p:nvGrpSpPr>
            <p:cNvPr id="11" name="Group 10">
              <a:extLst>
                <a:ext uri="{FF2B5EF4-FFF2-40B4-BE49-F238E27FC236}">
                  <a16:creationId xmlns:a16="http://schemas.microsoft.com/office/drawing/2014/main" id="{B6AC7A14-2E88-437A-91C9-5EDCD0144F54}"/>
                </a:ext>
              </a:extLst>
            </p:cNvPr>
            <p:cNvGrpSpPr/>
            <p:nvPr/>
          </p:nvGrpSpPr>
          <p:grpSpPr>
            <a:xfrm>
              <a:off x="10441368" y="6226819"/>
              <a:ext cx="2269034" cy="3765873"/>
              <a:chOff x="1206012" y="2479320"/>
              <a:chExt cx="2334927" cy="3875235"/>
            </a:xfrm>
          </p:grpSpPr>
          <p:sp>
            <p:nvSpPr>
              <p:cNvPr id="12" name="Ellipse 98">
                <a:extLst>
                  <a:ext uri="{FF2B5EF4-FFF2-40B4-BE49-F238E27FC236}">
                    <a16:creationId xmlns:a16="http://schemas.microsoft.com/office/drawing/2014/main" id="{BD8D9907-309A-4DD2-A1AA-A41136258AE3}"/>
                  </a:ext>
                </a:extLst>
              </p:cNvPr>
              <p:cNvSpPr/>
              <p:nvPr/>
            </p:nvSpPr>
            <p:spPr bwMode="auto">
              <a:xfrm>
                <a:off x="1206012" y="6057070"/>
                <a:ext cx="1581860" cy="297485"/>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defTabSz="457200">
                  <a:defRPr/>
                </a:pPr>
                <a:endParaRPr lang="en-US" altLang="id-ID" sz="700" kern="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nvGrpSpPr>
              <p:cNvPr id="13" name="Group 12">
                <a:extLst>
                  <a:ext uri="{FF2B5EF4-FFF2-40B4-BE49-F238E27FC236}">
                    <a16:creationId xmlns:a16="http://schemas.microsoft.com/office/drawing/2014/main" id="{E3B6573F-9CC3-42DC-8F3F-148610950BAF}"/>
                  </a:ext>
                </a:extLst>
              </p:cNvPr>
              <p:cNvGrpSpPr/>
              <p:nvPr/>
            </p:nvGrpSpPr>
            <p:grpSpPr>
              <a:xfrm>
                <a:off x="1757832" y="2479320"/>
                <a:ext cx="1783107" cy="3674557"/>
                <a:chOff x="1879600" y="2427657"/>
                <a:chExt cx="1931988" cy="3981365"/>
              </a:xfrm>
              <a:solidFill>
                <a:schemeClr val="bg1">
                  <a:lumMod val="50000"/>
                </a:schemeClr>
              </a:solidFill>
            </p:grpSpPr>
            <p:sp>
              <p:nvSpPr>
                <p:cNvPr id="14" name="Rounded Rectangle 111">
                  <a:extLst>
                    <a:ext uri="{FF2B5EF4-FFF2-40B4-BE49-F238E27FC236}">
                      <a16:creationId xmlns:a16="http://schemas.microsoft.com/office/drawing/2014/main" id="{75076159-8ABD-4426-A576-E13DC98BEA37}"/>
                    </a:ext>
                  </a:extLst>
                </p:cNvPr>
                <p:cNvSpPr/>
                <p:nvPr/>
              </p:nvSpPr>
              <p:spPr bwMode="auto">
                <a:xfrm rot="3296091" flipH="1">
                  <a:off x="2526506" y="2275966"/>
                  <a:ext cx="333375" cy="1627188"/>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defTabSz="457200">
                    <a:defRPr/>
                  </a:pPr>
                  <a:endParaRPr lang="id-ID" altLang="id-ID" sz="700" kern="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5" name="Oval 14">
                  <a:extLst>
                    <a:ext uri="{FF2B5EF4-FFF2-40B4-BE49-F238E27FC236}">
                      <a16:creationId xmlns:a16="http://schemas.microsoft.com/office/drawing/2014/main" id="{8C050430-57AD-4210-BC1D-84C085D964B7}"/>
                    </a:ext>
                  </a:extLst>
                </p:cNvPr>
                <p:cNvSpPr>
                  <a:spLocks noChangeArrowheads="1"/>
                </p:cNvSpPr>
                <p:nvPr/>
              </p:nvSpPr>
              <p:spPr bwMode="auto">
                <a:xfrm>
                  <a:off x="1879938" y="2427657"/>
                  <a:ext cx="823038" cy="823069"/>
                </a:xfrm>
                <a:prstGeom prst="ellipse">
                  <a:avLst/>
                </a:prstGeom>
                <a:solidFill>
                  <a:srgbClr val="484848"/>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defTabSz="457200">
                    <a:defRPr/>
                  </a:pPr>
                  <a:endParaRPr lang="id-ID" altLang="id-ID" sz="700" kern="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6" name="Rounded Rectangle 113">
                  <a:extLst>
                    <a:ext uri="{FF2B5EF4-FFF2-40B4-BE49-F238E27FC236}">
                      <a16:creationId xmlns:a16="http://schemas.microsoft.com/office/drawing/2014/main" id="{8CA573DB-7512-4EA5-B051-7E34171B462A}"/>
                    </a:ext>
                  </a:extLst>
                </p:cNvPr>
                <p:cNvSpPr/>
                <p:nvPr/>
              </p:nvSpPr>
              <p:spPr bwMode="auto">
                <a:xfrm>
                  <a:off x="1954213" y="3305460"/>
                  <a:ext cx="674687" cy="1408112"/>
                </a:xfrm>
                <a:prstGeom prst="roundRect">
                  <a:avLst>
                    <a:gd name="adj" fmla="val 2987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defTabSz="457200">
                    <a:defRPr/>
                  </a:pPr>
                  <a:endParaRPr lang="id-ID" altLang="id-ID" sz="700" kern="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7" name="Rounded Rectangle 114">
                  <a:extLst>
                    <a:ext uri="{FF2B5EF4-FFF2-40B4-BE49-F238E27FC236}">
                      <a16:creationId xmlns:a16="http://schemas.microsoft.com/office/drawing/2014/main" id="{CFC09863-1918-4139-98AB-739D896259F2}"/>
                    </a:ext>
                  </a:extLst>
                </p:cNvPr>
                <p:cNvSpPr/>
                <p:nvPr/>
              </p:nvSpPr>
              <p:spPr bwMode="auto">
                <a:xfrm>
                  <a:off x="1954213" y="4408772"/>
                  <a:ext cx="373062" cy="2000250"/>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defTabSz="457200">
                    <a:defRPr/>
                  </a:pPr>
                  <a:endParaRPr lang="id-ID" altLang="id-ID" sz="700" kern="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8" name="Rounded Rectangle 115">
                  <a:extLst>
                    <a:ext uri="{FF2B5EF4-FFF2-40B4-BE49-F238E27FC236}">
                      <a16:creationId xmlns:a16="http://schemas.microsoft.com/office/drawing/2014/main" id="{BF613002-8DBB-48B2-9EC3-6A38968959A0}"/>
                    </a:ext>
                  </a:extLst>
                </p:cNvPr>
                <p:cNvSpPr/>
                <p:nvPr/>
              </p:nvSpPr>
              <p:spPr bwMode="auto">
                <a:xfrm rot="20452300">
                  <a:off x="2325688" y="4429410"/>
                  <a:ext cx="371475" cy="774700"/>
                </a:xfrm>
                <a:prstGeom prst="roundRect">
                  <a:avLst>
                    <a:gd name="adj" fmla="val 40463"/>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defTabSz="457200">
                    <a:defRPr/>
                  </a:pPr>
                  <a:endParaRPr lang="id-ID" altLang="id-ID" sz="700" kern="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9" name="Rounded Rectangle 116">
                  <a:extLst>
                    <a:ext uri="{FF2B5EF4-FFF2-40B4-BE49-F238E27FC236}">
                      <a16:creationId xmlns:a16="http://schemas.microsoft.com/office/drawing/2014/main" id="{ABB0D7B4-DB5E-4977-B388-3BF81CAA8589}"/>
                    </a:ext>
                  </a:extLst>
                </p:cNvPr>
                <p:cNvSpPr/>
                <p:nvPr/>
              </p:nvSpPr>
              <p:spPr bwMode="auto">
                <a:xfrm rot="14513746">
                  <a:off x="2885282" y="2583941"/>
                  <a:ext cx="350837" cy="1501775"/>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defTabSz="457200">
                    <a:defRPr/>
                  </a:pPr>
                  <a:endParaRPr lang="id-ID" altLang="id-ID" sz="700" kern="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20" name="Rounded Rectangle 117">
                  <a:extLst>
                    <a:ext uri="{FF2B5EF4-FFF2-40B4-BE49-F238E27FC236}">
                      <a16:creationId xmlns:a16="http://schemas.microsoft.com/office/drawing/2014/main" id="{553BB0B1-0A5F-4F69-B4C9-287DF61E2329}"/>
                    </a:ext>
                  </a:extLst>
                </p:cNvPr>
                <p:cNvSpPr/>
                <p:nvPr/>
              </p:nvSpPr>
              <p:spPr bwMode="auto">
                <a:xfrm>
                  <a:off x="2413000" y="4916772"/>
                  <a:ext cx="373063" cy="1423988"/>
                </a:xfrm>
                <a:prstGeom prst="roundRect">
                  <a:avLst>
                    <a:gd name="adj" fmla="val 42456"/>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defTabSz="457200">
                    <a:defRPr/>
                  </a:pPr>
                  <a:endParaRPr lang="id-ID" altLang="id-ID" sz="700" kern="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grpSp>
      </p:grpSp>
      <p:grpSp>
        <p:nvGrpSpPr>
          <p:cNvPr id="43" name="Group 42"/>
          <p:cNvGrpSpPr/>
          <p:nvPr/>
        </p:nvGrpSpPr>
        <p:grpSpPr>
          <a:xfrm>
            <a:off x="1257081" y="1232930"/>
            <a:ext cx="2220872" cy="1473749"/>
            <a:chOff x="6040677" y="1641919"/>
            <a:chExt cx="2220872" cy="1473749"/>
          </a:xfrm>
        </p:grpSpPr>
        <p:sp>
          <p:nvSpPr>
            <p:cNvPr id="44" name="TextBox 43"/>
            <p:cNvSpPr txBox="1"/>
            <p:nvPr/>
          </p:nvSpPr>
          <p:spPr>
            <a:xfrm>
              <a:off x="6040677" y="1884562"/>
              <a:ext cx="2220872" cy="1231106"/>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Trying to purchase wines that are a “good deal” </a:t>
              </a:r>
              <a:r>
                <a:rPr lang="en-US" sz="1600" dirty="0" err="1">
                  <a:solidFill>
                    <a:schemeClr val="tx1"/>
                  </a:solidFill>
                  <a:latin typeface="Lato" panose="020F0502020204030203" pitchFamily="34" charset="0"/>
                  <a:ea typeface="Lato" panose="020F0502020204030203" pitchFamily="34" charset="0"/>
                  <a:cs typeface="Lato" panose="020F0502020204030203" pitchFamily="34" charset="0"/>
                </a:rPr>
                <a:t>ie</a:t>
              </a: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 cost less than they should. </a:t>
              </a:r>
            </a:p>
            <a:p>
              <a:endParaRPr lang="en-US"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5" name="TextBox 44"/>
            <p:cNvSpPr txBox="1"/>
            <p:nvPr/>
          </p:nvSpPr>
          <p:spPr>
            <a:xfrm>
              <a:off x="6043272" y="1641919"/>
              <a:ext cx="1852408" cy="246221"/>
            </a:xfrm>
            <a:prstGeom prst="rect">
              <a:avLst/>
            </a:prstGeom>
            <a:noFill/>
            <a:ln>
              <a:noFill/>
            </a:ln>
          </p:spPr>
          <p:txBody>
            <a:bodyPr wrap="square" lIns="0" tIns="0" rIns="0" bIns="0" rtlCol="0">
              <a:spAutoFit/>
            </a:bodyPr>
            <a:lstStyle/>
            <a:p>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Value</a:t>
              </a:r>
            </a:p>
          </p:txBody>
        </p:sp>
      </p:grpSp>
      <p:grpSp>
        <p:nvGrpSpPr>
          <p:cNvPr id="50" name="Group 49"/>
          <p:cNvGrpSpPr/>
          <p:nvPr/>
        </p:nvGrpSpPr>
        <p:grpSpPr>
          <a:xfrm>
            <a:off x="4611499" y="1232930"/>
            <a:ext cx="3041957" cy="1719971"/>
            <a:chOff x="9395095" y="1641919"/>
            <a:chExt cx="3041957" cy="1719971"/>
          </a:xfrm>
        </p:grpSpPr>
        <p:sp>
          <p:nvSpPr>
            <p:cNvPr id="51" name="TextBox 50"/>
            <p:cNvSpPr txBox="1"/>
            <p:nvPr/>
          </p:nvSpPr>
          <p:spPr>
            <a:xfrm>
              <a:off x="9395095" y="1884562"/>
              <a:ext cx="2220872" cy="1477328"/>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What can I reasonably change about my wine that would result in a larger return for my investment in the same grapes.</a:t>
              </a:r>
            </a:p>
          </p:txBody>
        </p:sp>
        <p:sp>
          <p:nvSpPr>
            <p:cNvPr id="52" name="TextBox 51"/>
            <p:cNvSpPr txBox="1"/>
            <p:nvPr/>
          </p:nvSpPr>
          <p:spPr>
            <a:xfrm>
              <a:off x="9397690" y="1641919"/>
              <a:ext cx="3039362" cy="246221"/>
            </a:xfrm>
            <a:prstGeom prst="rect">
              <a:avLst/>
            </a:prstGeom>
            <a:noFill/>
            <a:ln>
              <a:noFill/>
            </a:ln>
          </p:spPr>
          <p:txBody>
            <a:bodyPr wrap="square" lIns="0" tIns="0" rIns="0" bIns="0" rtlCol="0">
              <a:spAutoFit/>
            </a:bodyPr>
            <a:lstStyle/>
            <a:p>
              <a:r>
                <a:rPr lang="en-US" sz="1600" b="1" dirty="0">
                  <a:solidFill>
                    <a:schemeClr val="accent2"/>
                  </a:solidFill>
                  <a:latin typeface="Lato" panose="020F0502020204030203" pitchFamily="34" charset="0"/>
                  <a:ea typeface="Lato" panose="020F0502020204030203" pitchFamily="34" charset="0"/>
                  <a:cs typeface="Lato" panose="020F0502020204030203" pitchFamily="34" charset="0"/>
                </a:rPr>
                <a:t>Return for Winemakers</a:t>
              </a:r>
            </a:p>
          </p:txBody>
        </p:sp>
      </p:grpSp>
      <p:grpSp>
        <p:nvGrpSpPr>
          <p:cNvPr id="56" name="Group 55"/>
          <p:cNvGrpSpPr/>
          <p:nvPr/>
        </p:nvGrpSpPr>
        <p:grpSpPr>
          <a:xfrm>
            <a:off x="1257081" y="3126551"/>
            <a:ext cx="2776833" cy="1966192"/>
            <a:chOff x="6040677" y="3055491"/>
            <a:chExt cx="2776833" cy="1966192"/>
          </a:xfrm>
        </p:grpSpPr>
        <p:sp>
          <p:nvSpPr>
            <p:cNvPr id="57" name="TextBox 56"/>
            <p:cNvSpPr txBox="1"/>
            <p:nvPr/>
          </p:nvSpPr>
          <p:spPr>
            <a:xfrm>
              <a:off x="6040677" y="3298134"/>
              <a:ext cx="2220872" cy="1723549"/>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What wines should I purchase or not purchase because their current price is out of line with what it should be.</a:t>
              </a:r>
            </a:p>
            <a:p>
              <a:endParaRPr lang="en-US"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58" name="TextBox 57"/>
            <p:cNvSpPr txBox="1"/>
            <p:nvPr/>
          </p:nvSpPr>
          <p:spPr>
            <a:xfrm>
              <a:off x="6043272" y="3055491"/>
              <a:ext cx="2774238" cy="246221"/>
            </a:xfrm>
            <a:prstGeom prst="rect">
              <a:avLst/>
            </a:prstGeom>
            <a:noFill/>
            <a:ln>
              <a:noFill/>
            </a:ln>
          </p:spPr>
          <p:txBody>
            <a:bodyPr wrap="square" lIns="0" tIns="0" rIns="0" bIns="0" rtlCol="0">
              <a:spAutoFit/>
            </a:bodyPr>
            <a:lstStyle/>
            <a:p>
              <a:r>
                <a:rPr lang="en-US" sz="1600" b="1" dirty="0">
                  <a:solidFill>
                    <a:schemeClr val="accent6"/>
                  </a:solidFill>
                  <a:latin typeface="Lato" panose="020F0502020204030203" pitchFamily="34" charset="0"/>
                  <a:ea typeface="Lato" panose="020F0502020204030203" pitchFamily="34" charset="0"/>
                  <a:cs typeface="Lato" panose="020F0502020204030203" pitchFamily="34" charset="0"/>
                </a:rPr>
                <a:t>Return on Investment</a:t>
              </a:r>
            </a:p>
          </p:txBody>
        </p:sp>
      </p:grpSp>
      <p:grpSp>
        <p:nvGrpSpPr>
          <p:cNvPr id="63" name="Group 62"/>
          <p:cNvGrpSpPr/>
          <p:nvPr/>
        </p:nvGrpSpPr>
        <p:grpSpPr>
          <a:xfrm>
            <a:off x="4611499" y="3126551"/>
            <a:ext cx="2220872" cy="1473749"/>
            <a:chOff x="9395095" y="3055491"/>
            <a:chExt cx="2220872" cy="1473749"/>
          </a:xfrm>
        </p:grpSpPr>
        <p:sp>
          <p:nvSpPr>
            <p:cNvPr id="64" name="TextBox 63"/>
            <p:cNvSpPr txBox="1"/>
            <p:nvPr/>
          </p:nvSpPr>
          <p:spPr>
            <a:xfrm>
              <a:off x="9395095" y="3298134"/>
              <a:ext cx="2220872" cy="1231106"/>
            </a:xfrm>
            <a:prstGeom prst="rect">
              <a:avLst/>
            </a:prstGeom>
            <a:noFill/>
            <a:ln>
              <a:noFill/>
            </a:ln>
          </p:spPr>
          <p:txBody>
            <a:bodyPr wrap="square" lIns="0" tIns="0" rIns="0" bIns="0" rtlCol="0">
              <a:spAutoFit/>
            </a:bodyPr>
            <a:lstStyle>
              <a:defPPr>
                <a:defRPr lang="en-US"/>
              </a:defPPr>
              <a:lvl1pPr>
                <a:defRPr sz="1100">
                  <a:solidFill>
                    <a:schemeClr val="tx1">
                      <a:lumMod val="50000"/>
                      <a:lumOff val="50000"/>
                    </a:schemeClr>
                  </a:solidFill>
                  <a:latin typeface="+mj-lt"/>
                </a:defRPr>
              </a:lvl1pPr>
            </a:lstStyle>
            <a:p>
              <a:r>
                <a:rPr lang="en-US" sz="1600">
                  <a:solidFill>
                    <a:schemeClr val="tx1"/>
                  </a:solidFill>
                  <a:latin typeface="Lato" panose="020F0502020204030203" pitchFamily="34" charset="0"/>
                  <a:ea typeface="Lato" panose="020F0502020204030203" pitchFamily="34" charset="0"/>
                  <a:cs typeface="Lato" panose="020F0502020204030203" pitchFamily="34" charset="0"/>
                </a:rPr>
                <a:t>What wines should I choose to have on the menu so that people can feel as though they are not being ripped off. </a:t>
              </a:r>
            </a:p>
          </p:txBody>
        </p:sp>
        <p:sp>
          <p:nvSpPr>
            <p:cNvPr id="65" name="TextBox 64"/>
            <p:cNvSpPr txBox="1"/>
            <p:nvPr/>
          </p:nvSpPr>
          <p:spPr>
            <a:xfrm>
              <a:off x="9397690" y="3055491"/>
              <a:ext cx="1852408" cy="246221"/>
            </a:xfrm>
            <a:prstGeom prst="rect">
              <a:avLst/>
            </a:prstGeom>
            <a:noFill/>
            <a:ln>
              <a:noFill/>
            </a:ln>
          </p:spPr>
          <p:txBody>
            <a:bodyPr wrap="square" lIns="0" tIns="0" rIns="0" bIns="0" rtlCol="0">
              <a:spAutoFit/>
            </a:bodyPr>
            <a:lstStyle/>
            <a:p>
              <a:r>
                <a:rPr lang="en-US" sz="1600" b="1" dirty="0">
                  <a:solidFill>
                    <a:schemeClr val="accent3"/>
                  </a:solidFill>
                  <a:latin typeface="Lato" panose="020F0502020204030203" pitchFamily="34" charset="0"/>
                  <a:ea typeface="Lato" panose="020F0502020204030203" pitchFamily="34" charset="0"/>
                  <a:cs typeface="Lato" panose="020F0502020204030203" pitchFamily="34" charset="0"/>
                </a:rPr>
                <a:t>Service</a:t>
              </a:r>
            </a:p>
          </p:txBody>
        </p:sp>
      </p:grpSp>
      <p:pic>
        <p:nvPicPr>
          <p:cNvPr id="66" name="Graphic 65" descr="Diamond">
            <a:extLst>
              <a:ext uri="{FF2B5EF4-FFF2-40B4-BE49-F238E27FC236}">
                <a16:creationId xmlns:a16="http://schemas.microsoft.com/office/drawing/2014/main" id="{3A75EC75-1581-674F-886D-1BC730088A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497" y="1425957"/>
            <a:ext cx="502920" cy="502920"/>
          </a:xfrm>
          <a:prstGeom prst="rect">
            <a:avLst/>
          </a:prstGeom>
        </p:spPr>
      </p:pic>
      <p:pic>
        <p:nvPicPr>
          <p:cNvPr id="70" name="Graphic 69" descr="Grapes">
            <a:extLst>
              <a:ext uri="{FF2B5EF4-FFF2-40B4-BE49-F238E27FC236}">
                <a16:creationId xmlns:a16="http://schemas.microsoft.com/office/drawing/2014/main" id="{DA172A68-F72D-D342-AFB3-7C487181D7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4040" y="1425957"/>
            <a:ext cx="502920" cy="502920"/>
          </a:xfrm>
          <a:prstGeom prst="rect">
            <a:avLst/>
          </a:prstGeom>
        </p:spPr>
      </p:pic>
      <p:pic>
        <p:nvPicPr>
          <p:cNvPr id="74" name="Graphic 73" descr="Upward trend">
            <a:extLst>
              <a:ext uri="{FF2B5EF4-FFF2-40B4-BE49-F238E27FC236}">
                <a16:creationId xmlns:a16="http://schemas.microsoft.com/office/drawing/2014/main" id="{E36E9F09-363D-B242-95D7-21C44A62C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497" y="3319578"/>
            <a:ext cx="502920" cy="502920"/>
          </a:xfrm>
          <a:prstGeom prst="rect">
            <a:avLst/>
          </a:prstGeom>
        </p:spPr>
      </p:pic>
      <p:pic>
        <p:nvPicPr>
          <p:cNvPr id="76" name="Graphic 75" descr="Waiter">
            <a:extLst>
              <a:ext uri="{FF2B5EF4-FFF2-40B4-BE49-F238E27FC236}">
                <a16:creationId xmlns:a16="http://schemas.microsoft.com/office/drawing/2014/main" id="{68CA14E1-06AB-DA4E-BDB0-C323780F24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24040" y="3319578"/>
            <a:ext cx="502920" cy="502920"/>
          </a:xfrm>
          <a:prstGeom prst="rect">
            <a:avLst/>
          </a:prstGeom>
        </p:spPr>
      </p:pic>
    </p:spTree>
    <p:extLst>
      <p:ext uri="{BB962C8B-B14F-4D97-AF65-F5344CB8AC3E}">
        <p14:creationId xmlns:p14="http://schemas.microsoft.com/office/powerpoint/2010/main" val="2121184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1835" y="162110"/>
            <a:ext cx="8228330" cy="646331"/>
          </a:xfrm>
          <a:prstGeom prst="rect">
            <a:avLst/>
          </a:prstGeom>
          <a:noFill/>
        </p:spPr>
        <p:txBody>
          <a:bodyPr wrap="square" rtlCol="0">
            <a:spAutoFit/>
          </a:bodyPr>
          <a:lstStyle/>
          <a:p>
            <a:pPr algn="ctr"/>
            <a:r>
              <a:rPr lang="en-US" sz="3600" b="1">
                <a:latin typeface="Montserrat" panose="00000500000000000000" pitchFamily="50" charset="0"/>
                <a:ea typeface="Roboto Black" panose="02000000000000000000" pitchFamily="2" charset="0"/>
                <a:cs typeface="Open Sans Light" panose="020B0306030504020204" pitchFamily="34" charset="0"/>
              </a:rPr>
              <a:t>A LOGISTICAL MODEL APPROACH</a:t>
            </a:r>
            <a:endParaRPr lang="ru-RU" sz="3600" b="1">
              <a:latin typeface="Montserrat" panose="00000500000000000000" pitchFamily="50" charset="0"/>
              <a:ea typeface="Roboto Black" panose="02000000000000000000" pitchFamily="2" charset="0"/>
              <a:cs typeface="Open Sans Light" panose="020B0306030504020204" pitchFamily="34" charset="0"/>
            </a:endParaRPr>
          </a:p>
        </p:txBody>
      </p:sp>
      <p:sp>
        <p:nvSpPr>
          <p:cNvPr id="4" name="TextBox 3"/>
          <p:cNvSpPr txBox="1"/>
          <p:nvPr/>
        </p:nvSpPr>
        <p:spPr>
          <a:xfrm>
            <a:off x="3992178" y="948205"/>
            <a:ext cx="4827079" cy="307777"/>
          </a:xfrm>
          <a:prstGeom prst="rect">
            <a:avLst/>
          </a:prstGeom>
          <a:noFill/>
        </p:spPr>
        <p:txBody>
          <a:bodyPr wrap="square" rtlCol="0">
            <a:spAutoFit/>
          </a:bodyPr>
          <a:lstStyle/>
          <a:p>
            <a:pPr algn="ctr"/>
            <a:r>
              <a:rPr lang="en-US" sz="1400" dirty="0">
                <a:latin typeface="Montserrat" panose="00000500000000000000" pitchFamily="50" charset="0"/>
                <a:ea typeface="Roboto Light" panose="02000000000000000000" pitchFamily="2" charset="0"/>
                <a:cs typeface="Open Sans Light" panose="020B0306030504020204" pitchFamily="34" charset="0"/>
              </a:rPr>
              <a:t>If we are creative, we can make this approach fit.</a:t>
            </a:r>
            <a:endParaRPr lang="ru-RU" sz="1400" dirty="0">
              <a:latin typeface="Montserrat" panose="00000500000000000000" pitchFamily="50" charset="0"/>
              <a:ea typeface="Roboto Light" panose="02000000000000000000" pitchFamily="2" charset="0"/>
              <a:cs typeface="Open Sans Light" panose="020B0306030504020204" pitchFamily="34" charset="0"/>
            </a:endParaRPr>
          </a:p>
        </p:txBody>
      </p:sp>
      <p:grpSp>
        <p:nvGrpSpPr>
          <p:cNvPr id="5" name="Group 4"/>
          <p:cNvGrpSpPr/>
          <p:nvPr/>
        </p:nvGrpSpPr>
        <p:grpSpPr>
          <a:xfrm>
            <a:off x="432070" y="1690929"/>
            <a:ext cx="3794807" cy="2928318"/>
            <a:chOff x="432070" y="2419801"/>
            <a:chExt cx="3794807" cy="2928318"/>
          </a:xfrm>
        </p:grpSpPr>
        <p:sp>
          <p:nvSpPr>
            <p:cNvPr id="7" name="TextBox 6"/>
            <p:cNvSpPr txBox="1"/>
            <p:nvPr/>
          </p:nvSpPr>
          <p:spPr>
            <a:xfrm>
              <a:off x="991375" y="2419801"/>
              <a:ext cx="3235502" cy="369332"/>
            </a:xfrm>
            <a:prstGeom prst="rect">
              <a:avLst/>
            </a:prstGeom>
            <a:noFill/>
          </p:spPr>
          <p:txBody>
            <a:bodyPr wrap="none" rtlCol="0">
              <a:spAutoFit/>
            </a:bodyPr>
            <a:lstStyle/>
            <a:p>
              <a:pPr algn="r"/>
              <a:r>
                <a:rPr lang="en-US" spc="30" dirty="0">
                  <a:latin typeface="Lato" panose="020F0502020204030203" pitchFamily="34" charset="0"/>
                  <a:ea typeface="Lato" panose="020F0502020204030203" pitchFamily="34" charset="0"/>
                  <a:cs typeface="Lato" panose="020F0502020204030203" pitchFamily="34" charset="0"/>
                </a:rPr>
                <a:t>Include Review exclude price</a:t>
              </a:r>
            </a:p>
          </p:txBody>
        </p:sp>
        <p:sp>
          <p:nvSpPr>
            <p:cNvPr id="8" name="TextBox 7"/>
            <p:cNvSpPr txBox="1"/>
            <p:nvPr/>
          </p:nvSpPr>
          <p:spPr>
            <a:xfrm>
              <a:off x="432070" y="2885329"/>
              <a:ext cx="3621381" cy="2462790"/>
            </a:xfrm>
            <a:prstGeom prst="rect">
              <a:avLst/>
            </a:prstGeom>
            <a:noFill/>
          </p:spPr>
          <p:txBody>
            <a:bodyPr wrap="square" rtlCol="0">
              <a:spAutoFit/>
            </a:bodyPr>
            <a:lstStyle/>
            <a:p>
              <a:pPr algn="r">
                <a:lnSpc>
                  <a:spcPct val="140000"/>
                </a:lnSpc>
              </a:pPr>
              <a:r>
                <a:rPr lang="en-US" sz="1600" dirty="0">
                  <a:solidFill>
                    <a:schemeClr val="tx2"/>
                  </a:solidFill>
                  <a:latin typeface="Lato" panose="020F0502020204030203" pitchFamily="34" charset="0"/>
                  <a:ea typeface="Lato" panose="020F0502020204030203" pitchFamily="34" charset="0"/>
                  <a:cs typeface="Lato" panose="020F0502020204030203" pitchFamily="34" charset="0"/>
                </a:rPr>
                <a:t>Leaving score in the model predictors and leaving price out will still fit in with other models that give you price but in this case what you are examining is your function of bang for $. Review score is found on the left- and right-hand side of the equations </a:t>
              </a:r>
            </a:p>
          </p:txBody>
        </p:sp>
      </p:grpSp>
      <p:grpSp>
        <p:nvGrpSpPr>
          <p:cNvPr id="17" name="Group 16"/>
          <p:cNvGrpSpPr/>
          <p:nvPr/>
        </p:nvGrpSpPr>
        <p:grpSpPr>
          <a:xfrm>
            <a:off x="7935173" y="4232634"/>
            <a:ext cx="3844977" cy="1838007"/>
            <a:chOff x="8175294" y="4994259"/>
            <a:chExt cx="3844977" cy="1838007"/>
          </a:xfrm>
        </p:grpSpPr>
        <p:sp>
          <p:nvSpPr>
            <p:cNvPr id="18" name="TextBox 17"/>
            <p:cNvSpPr txBox="1"/>
            <p:nvPr/>
          </p:nvSpPr>
          <p:spPr>
            <a:xfrm>
              <a:off x="8613082" y="4994259"/>
              <a:ext cx="2154436" cy="369332"/>
            </a:xfrm>
            <a:prstGeom prst="rect">
              <a:avLst/>
            </a:prstGeom>
            <a:noFill/>
          </p:spPr>
          <p:txBody>
            <a:bodyPr wrap="none" rtlCol="0">
              <a:spAutoFit/>
            </a:bodyPr>
            <a:lstStyle/>
            <a:p>
              <a:r>
                <a:rPr lang="en-US" spc="30" dirty="0">
                  <a:latin typeface="Lato" panose="020F0502020204030203" pitchFamily="34" charset="0"/>
                  <a:ea typeface="Lato" panose="020F0502020204030203" pitchFamily="34" charset="0"/>
                  <a:cs typeface="Lato" panose="020F0502020204030203" pitchFamily="34" charset="0"/>
                </a:rPr>
                <a:t>Tree based models</a:t>
              </a:r>
            </a:p>
          </p:txBody>
        </p:sp>
        <p:sp>
          <p:nvSpPr>
            <p:cNvPr id="19" name="TextBox 18"/>
            <p:cNvSpPr txBox="1"/>
            <p:nvPr/>
          </p:nvSpPr>
          <p:spPr>
            <a:xfrm>
              <a:off x="8175294" y="5403605"/>
              <a:ext cx="3844977" cy="1428661"/>
            </a:xfrm>
            <a:prstGeom prst="rect">
              <a:avLst/>
            </a:prstGeom>
            <a:noFill/>
          </p:spPr>
          <p:txBody>
            <a:bodyPr wrap="square" rtlCol="0">
              <a:spAutoFit/>
            </a:bodyPr>
            <a:lstStyle/>
            <a:p>
              <a:pPr>
                <a:lnSpc>
                  <a:spcPct val="140000"/>
                </a:lnSpc>
              </a:pPr>
              <a:r>
                <a:rPr lang="en-US" sz="1600" dirty="0">
                  <a:solidFill>
                    <a:schemeClr val="tx2"/>
                  </a:solidFill>
                  <a:latin typeface="Lato" panose="020F0502020204030203" pitchFamily="34" charset="0"/>
                  <a:ea typeface="Lato" panose="020F0502020204030203" pitchFamily="34" charset="0"/>
                  <a:cs typeface="Lato" panose="020F0502020204030203" pitchFamily="34" charset="0"/>
                </a:rPr>
                <a:t>The same would be true of tree-based models we would not have a tree with a terminal branch for every possible price but one for each category of price</a:t>
              </a:r>
              <a:r>
                <a:rPr lang="en-US" sz="1100" dirty="0">
                  <a:solidFill>
                    <a:schemeClr val="tx2"/>
                  </a:solidFill>
                  <a:latin typeface="Lato" panose="020F0502020204030203" pitchFamily="34" charset="0"/>
                  <a:ea typeface="Lato" panose="020F0502020204030203" pitchFamily="34" charset="0"/>
                  <a:cs typeface="Lato" panose="020F0502020204030203" pitchFamily="34" charset="0"/>
                </a:rPr>
                <a:t>.</a:t>
              </a:r>
            </a:p>
          </p:txBody>
        </p:sp>
      </p:grpSp>
      <p:grpSp>
        <p:nvGrpSpPr>
          <p:cNvPr id="21" name="Group 20"/>
          <p:cNvGrpSpPr/>
          <p:nvPr/>
        </p:nvGrpSpPr>
        <p:grpSpPr>
          <a:xfrm>
            <a:off x="5238881" y="3794603"/>
            <a:ext cx="2333675" cy="1184829"/>
            <a:chOff x="4928915" y="4523475"/>
            <a:chExt cx="2333675" cy="1184829"/>
          </a:xfrm>
        </p:grpSpPr>
        <p:sp>
          <p:nvSpPr>
            <p:cNvPr id="22" name="Freeform 42"/>
            <p:cNvSpPr>
              <a:spLocks/>
            </p:cNvSpPr>
            <p:nvPr/>
          </p:nvSpPr>
          <p:spPr bwMode="auto">
            <a:xfrm>
              <a:off x="4928915" y="4824179"/>
              <a:ext cx="2333675" cy="884124"/>
            </a:xfrm>
            <a:custGeom>
              <a:avLst/>
              <a:gdLst>
                <a:gd name="T0" fmla="*/ 681 w 908"/>
                <a:gd name="T1" fmla="*/ 0 h 344"/>
                <a:gd name="T2" fmla="*/ 908 w 908"/>
                <a:gd name="T3" fmla="*/ 172 h 344"/>
                <a:gd name="T4" fmla="*/ 681 w 908"/>
                <a:gd name="T5" fmla="*/ 344 h 344"/>
                <a:gd name="T6" fmla="*/ 227 w 908"/>
                <a:gd name="T7" fmla="*/ 344 h 344"/>
                <a:gd name="T8" fmla="*/ 0 w 908"/>
                <a:gd name="T9" fmla="*/ 172 h 344"/>
                <a:gd name="T10" fmla="*/ 227 w 908"/>
                <a:gd name="T11" fmla="*/ 0 h 344"/>
                <a:gd name="T12" fmla="*/ 681 w 908"/>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908" h="344">
                  <a:moveTo>
                    <a:pt x="681" y="0"/>
                  </a:moveTo>
                  <a:lnTo>
                    <a:pt x="908" y="172"/>
                  </a:lnTo>
                  <a:lnTo>
                    <a:pt x="681" y="344"/>
                  </a:lnTo>
                  <a:lnTo>
                    <a:pt x="227" y="344"/>
                  </a:lnTo>
                  <a:lnTo>
                    <a:pt x="0" y="172"/>
                  </a:lnTo>
                  <a:lnTo>
                    <a:pt x="227" y="0"/>
                  </a:lnTo>
                  <a:lnTo>
                    <a:pt x="681" y="0"/>
                  </a:lnTo>
                  <a:close/>
                </a:path>
              </a:pathLst>
            </a:custGeom>
            <a:solidFill>
              <a:srgbClr val="A2FF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23" name="Freeform 43"/>
            <p:cNvSpPr>
              <a:spLocks/>
            </p:cNvSpPr>
            <p:nvPr/>
          </p:nvSpPr>
          <p:spPr bwMode="auto">
            <a:xfrm>
              <a:off x="4928915" y="4523475"/>
              <a:ext cx="2333675" cy="884124"/>
            </a:xfrm>
            <a:custGeom>
              <a:avLst/>
              <a:gdLst>
                <a:gd name="T0" fmla="*/ 681 w 908"/>
                <a:gd name="T1" fmla="*/ 0 h 344"/>
                <a:gd name="T2" fmla="*/ 908 w 908"/>
                <a:gd name="T3" fmla="*/ 172 h 344"/>
                <a:gd name="T4" fmla="*/ 681 w 908"/>
                <a:gd name="T5" fmla="*/ 344 h 344"/>
                <a:gd name="T6" fmla="*/ 227 w 908"/>
                <a:gd name="T7" fmla="*/ 344 h 344"/>
                <a:gd name="T8" fmla="*/ 0 w 908"/>
                <a:gd name="T9" fmla="*/ 172 h 344"/>
                <a:gd name="T10" fmla="*/ 227 w 908"/>
                <a:gd name="T11" fmla="*/ 0 h 344"/>
                <a:gd name="T12" fmla="*/ 681 w 908"/>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908" h="344">
                  <a:moveTo>
                    <a:pt x="681" y="0"/>
                  </a:moveTo>
                  <a:lnTo>
                    <a:pt x="908" y="172"/>
                  </a:lnTo>
                  <a:lnTo>
                    <a:pt x="681" y="344"/>
                  </a:lnTo>
                  <a:lnTo>
                    <a:pt x="227" y="344"/>
                  </a:lnTo>
                  <a:lnTo>
                    <a:pt x="0" y="172"/>
                  </a:lnTo>
                  <a:lnTo>
                    <a:pt x="227" y="0"/>
                  </a:lnTo>
                  <a:lnTo>
                    <a:pt x="68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24" name="Freeform 44"/>
            <p:cNvSpPr>
              <a:spLocks/>
            </p:cNvSpPr>
            <p:nvPr/>
          </p:nvSpPr>
          <p:spPr bwMode="auto">
            <a:xfrm>
              <a:off x="6679170" y="4965537"/>
              <a:ext cx="583420" cy="742767"/>
            </a:xfrm>
            <a:custGeom>
              <a:avLst/>
              <a:gdLst>
                <a:gd name="T0" fmla="*/ 227 w 227"/>
                <a:gd name="T1" fmla="*/ 0 h 289"/>
                <a:gd name="T2" fmla="*/ 227 w 227"/>
                <a:gd name="T3" fmla="*/ 117 h 289"/>
                <a:gd name="T4" fmla="*/ 0 w 227"/>
                <a:gd name="T5" fmla="*/ 289 h 289"/>
                <a:gd name="T6" fmla="*/ 0 w 227"/>
                <a:gd name="T7" fmla="*/ 172 h 289"/>
                <a:gd name="T8" fmla="*/ 227 w 227"/>
                <a:gd name="T9" fmla="*/ 0 h 289"/>
              </a:gdLst>
              <a:ahLst/>
              <a:cxnLst>
                <a:cxn ang="0">
                  <a:pos x="T0" y="T1"/>
                </a:cxn>
                <a:cxn ang="0">
                  <a:pos x="T2" y="T3"/>
                </a:cxn>
                <a:cxn ang="0">
                  <a:pos x="T4" y="T5"/>
                </a:cxn>
                <a:cxn ang="0">
                  <a:pos x="T6" y="T7"/>
                </a:cxn>
                <a:cxn ang="0">
                  <a:pos x="T8" y="T9"/>
                </a:cxn>
              </a:cxnLst>
              <a:rect l="0" t="0" r="r" b="b"/>
              <a:pathLst>
                <a:path w="227" h="289">
                  <a:moveTo>
                    <a:pt x="227" y="0"/>
                  </a:moveTo>
                  <a:lnTo>
                    <a:pt x="227" y="117"/>
                  </a:lnTo>
                  <a:lnTo>
                    <a:pt x="0" y="289"/>
                  </a:lnTo>
                  <a:lnTo>
                    <a:pt x="0" y="172"/>
                  </a:lnTo>
                  <a:lnTo>
                    <a:pt x="227"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25" name="Freeform 45"/>
            <p:cNvSpPr>
              <a:spLocks/>
            </p:cNvSpPr>
            <p:nvPr/>
          </p:nvSpPr>
          <p:spPr bwMode="auto">
            <a:xfrm>
              <a:off x="4928915" y="4965537"/>
              <a:ext cx="583420" cy="742767"/>
            </a:xfrm>
            <a:custGeom>
              <a:avLst/>
              <a:gdLst>
                <a:gd name="T0" fmla="*/ 0 w 227"/>
                <a:gd name="T1" fmla="*/ 0 h 289"/>
                <a:gd name="T2" fmla="*/ 0 w 227"/>
                <a:gd name="T3" fmla="*/ 117 h 289"/>
                <a:gd name="T4" fmla="*/ 227 w 227"/>
                <a:gd name="T5" fmla="*/ 289 h 289"/>
                <a:gd name="T6" fmla="*/ 227 w 227"/>
                <a:gd name="T7" fmla="*/ 172 h 289"/>
                <a:gd name="T8" fmla="*/ 0 w 227"/>
                <a:gd name="T9" fmla="*/ 0 h 289"/>
              </a:gdLst>
              <a:ahLst/>
              <a:cxnLst>
                <a:cxn ang="0">
                  <a:pos x="T0" y="T1"/>
                </a:cxn>
                <a:cxn ang="0">
                  <a:pos x="T2" y="T3"/>
                </a:cxn>
                <a:cxn ang="0">
                  <a:pos x="T4" y="T5"/>
                </a:cxn>
                <a:cxn ang="0">
                  <a:pos x="T6" y="T7"/>
                </a:cxn>
                <a:cxn ang="0">
                  <a:pos x="T8" y="T9"/>
                </a:cxn>
              </a:cxnLst>
              <a:rect l="0" t="0" r="r" b="b"/>
              <a:pathLst>
                <a:path w="227" h="289">
                  <a:moveTo>
                    <a:pt x="0" y="0"/>
                  </a:moveTo>
                  <a:lnTo>
                    <a:pt x="0" y="117"/>
                  </a:lnTo>
                  <a:lnTo>
                    <a:pt x="227" y="289"/>
                  </a:lnTo>
                  <a:lnTo>
                    <a:pt x="227" y="172"/>
                  </a:lnTo>
                  <a:lnTo>
                    <a:pt x="0" y="0"/>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26" name="Rectangle 46"/>
            <p:cNvSpPr>
              <a:spLocks noChangeArrowheads="1"/>
            </p:cNvSpPr>
            <p:nvPr/>
          </p:nvSpPr>
          <p:spPr bwMode="auto">
            <a:xfrm>
              <a:off x="5512333" y="5407598"/>
              <a:ext cx="1166838" cy="300706"/>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grpSp>
      <p:grpSp>
        <p:nvGrpSpPr>
          <p:cNvPr id="27" name="Group 26"/>
          <p:cNvGrpSpPr/>
          <p:nvPr/>
        </p:nvGrpSpPr>
        <p:grpSpPr>
          <a:xfrm>
            <a:off x="5238881" y="3056976"/>
            <a:ext cx="2333675" cy="1184829"/>
            <a:chOff x="4928915" y="3785848"/>
            <a:chExt cx="2333675" cy="1184829"/>
          </a:xfrm>
        </p:grpSpPr>
        <p:sp>
          <p:nvSpPr>
            <p:cNvPr id="28" name="Freeform 47"/>
            <p:cNvSpPr>
              <a:spLocks/>
            </p:cNvSpPr>
            <p:nvPr/>
          </p:nvSpPr>
          <p:spPr bwMode="auto">
            <a:xfrm>
              <a:off x="4928915" y="4086553"/>
              <a:ext cx="2333675" cy="884124"/>
            </a:xfrm>
            <a:custGeom>
              <a:avLst/>
              <a:gdLst>
                <a:gd name="T0" fmla="*/ 681 w 908"/>
                <a:gd name="T1" fmla="*/ 0 h 344"/>
                <a:gd name="T2" fmla="*/ 908 w 908"/>
                <a:gd name="T3" fmla="*/ 172 h 344"/>
                <a:gd name="T4" fmla="*/ 681 w 908"/>
                <a:gd name="T5" fmla="*/ 344 h 344"/>
                <a:gd name="T6" fmla="*/ 227 w 908"/>
                <a:gd name="T7" fmla="*/ 344 h 344"/>
                <a:gd name="T8" fmla="*/ 0 w 908"/>
                <a:gd name="T9" fmla="*/ 172 h 344"/>
                <a:gd name="T10" fmla="*/ 227 w 908"/>
                <a:gd name="T11" fmla="*/ 0 h 344"/>
                <a:gd name="T12" fmla="*/ 681 w 908"/>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908" h="344">
                  <a:moveTo>
                    <a:pt x="681" y="0"/>
                  </a:moveTo>
                  <a:lnTo>
                    <a:pt x="908" y="172"/>
                  </a:lnTo>
                  <a:lnTo>
                    <a:pt x="681" y="344"/>
                  </a:lnTo>
                  <a:lnTo>
                    <a:pt x="227" y="344"/>
                  </a:lnTo>
                  <a:lnTo>
                    <a:pt x="0" y="172"/>
                  </a:lnTo>
                  <a:lnTo>
                    <a:pt x="227" y="0"/>
                  </a:lnTo>
                  <a:lnTo>
                    <a:pt x="681" y="0"/>
                  </a:lnTo>
                  <a:close/>
                </a:path>
              </a:pathLst>
            </a:custGeom>
            <a:solidFill>
              <a:srgbClr val="A2FF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29" name="Freeform 48"/>
            <p:cNvSpPr>
              <a:spLocks/>
            </p:cNvSpPr>
            <p:nvPr/>
          </p:nvSpPr>
          <p:spPr bwMode="auto">
            <a:xfrm>
              <a:off x="4928915" y="3785848"/>
              <a:ext cx="2333675" cy="884124"/>
            </a:xfrm>
            <a:custGeom>
              <a:avLst/>
              <a:gdLst>
                <a:gd name="T0" fmla="*/ 681 w 908"/>
                <a:gd name="T1" fmla="*/ 0 h 344"/>
                <a:gd name="T2" fmla="*/ 908 w 908"/>
                <a:gd name="T3" fmla="*/ 172 h 344"/>
                <a:gd name="T4" fmla="*/ 681 w 908"/>
                <a:gd name="T5" fmla="*/ 344 h 344"/>
                <a:gd name="T6" fmla="*/ 227 w 908"/>
                <a:gd name="T7" fmla="*/ 344 h 344"/>
                <a:gd name="T8" fmla="*/ 0 w 908"/>
                <a:gd name="T9" fmla="*/ 172 h 344"/>
                <a:gd name="T10" fmla="*/ 227 w 908"/>
                <a:gd name="T11" fmla="*/ 0 h 344"/>
                <a:gd name="T12" fmla="*/ 681 w 908"/>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908" h="344">
                  <a:moveTo>
                    <a:pt x="681" y="0"/>
                  </a:moveTo>
                  <a:lnTo>
                    <a:pt x="908" y="172"/>
                  </a:lnTo>
                  <a:lnTo>
                    <a:pt x="681" y="344"/>
                  </a:lnTo>
                  <a:lnTo>
                    <a:pt x="227" y="344"/>
                  </a:lnTo>
                  <a:lnTo>
                    <a:pt x="0" y="172"/>
                  </a:lnTo>
                  <a:lnTo>
                    <a:pt x="227" y="0"/>
                  </a:lnTo>
                  <a:lnTo>
                    <a:pt x="68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30" name="Freeform 49"/>
            <p:cNvSpPr>
              <a:spLocks/>
            </p:cNvSpPr>
            <p:nvPr/>
          </p:nvSpPr>
          <p:spPr bwMode="auto">
            <a:xfrm>
              <a:off x="6679170" y="4227909"/>
              <a:ext cx="583420" cy="742767"/>
            </a:xfrm>
            <a:custGeom>
              <a:avLst/>
              <a:gdLst>
                <a:gd name="T0" fmla="*/ 227 w 227"/>
                <a:gd name="T1" fmla="*/ 0 h 289"/>
                <a:gd name="T2" fmla="*/ 227 w 227"/>
                <a:gd name="T3" fmla="*/ 117 h 289"/>
                <a:gd name="T4" fmla="*/ 0 w 227"/>
                <a:gd name="T5" fmla="*/ 289 h 289"/>
                <a:gd name="T6" fmla="*/ 0 w 227"/>
                <a:gd name="T7" fmla="*/ 172 h 289"/>
                <a:gd name="T8" fmla="*/ 227 w 227"/>
                <a:gd name="T9" fmla="*/ 0 h 289"/>
              </a:gdLst>
              <a:ahLst/>
              <a:cxnLst>
                <a:cxn ang="0">
                  <a:pos x="T0" y="T1"/>
                </a:cxn>
                <a:cxn ang="0">
                  <a:pos x="T2" y="T3"/>
                </a:cxn>
                <a:cxn ang="0">
                  <a:pos x="T4" y="T5"/>
                </a:cxn>
                <a:cxn ang="0">
                  <a:pos x="T6" y="T7"/>
                </a:cxn>
                <a:cxn ang="0">
                  <a:pos x="T8" y="T9"/>
                </a:cxn>
              </a:cxnLst>
              <a:rect l="0" t="0" r="r" b="b"/>
              <a:pathLst>
                <a:path w="227" h="289">
                  <a:moveTo>
                    <a:pt x="227" y="0"/>
                  </a:moveTo>
                  <a:lnTo>
                    <a:pt x="227" y="117"/>
                  </a:lnTo>
                  <a:lnTo>
                    <a:pt x="0" y="289"/>
                  </a:lnTo>
                  <a:lnTo>
                    <a:pt x="0" y="172"/>
                  </a:lnTo>
                  <a:lnTo>
                    <a:pt x="227" y="0"/>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31" name="Freeform 50"/>
            <p:cNvSpPr>
              <a:spLocks/>
            </p:cNvSpPr>
            <p:nvPr/>
          </p:nvSpPr>
          <p:spPr bwMode="auto">
            <a:xfrm>
              <a:off x="4928915" y="4227909"/>
              <a:ext cx="583420" cy="742767"/>
            </a:xfrm>
            <a:custGeom>
              <a:avLst/>
              <a:gdLst>
                <a:gd name="T0" fmla="*/ 0 w 227"/>
                <a:gd name="T1" fmla="*/ 0 h 289"/>
                <a:gd name="T2" fmla="*/ 0 w 227"/>
                <a:gd name="T3" fmla="*/ 117 h 289"/>
                <a:gd name="T4" fmla="*/ 227 w 227"/>
                <a:gd name="T5" fmla="*/ 289 h 289"/>
                <a:gd name="T6" fmla="*/ 227 w 227"/>
                <a:gd name="T7" fmla="*/ 172 h 289"/>
                <a:gd name="T8" fmla="*/ 0 w 227"/>
                <a:gd name="T9" fmla="*/ 0 h 289"/>
              </a:gdLst>
              <a:ahLst/>
              <a:cxnLst>
                <a:cxn ang="0">
                  <a:pos x="T0" y="T1"/>
                </a:cxn>
                <a:cxn ang="0">
                  <a:pos x="T2" y="T3"/>
                </a:cxn>
                <a:cxn ang="0">
                  <a:pos x="T4" y="T5"/>
                </a:cxn>
                <a:cxn ang="0">
                  <a:pos x="T6" y="T7"/>
                </a:cxn>
                <a:cxn ang="0">
                  <a:pos x="T8" y="T9"/>
                </a:cxn>
              </a:cxnLst>
              <a:rect l="0" t="0" r="r" b="b"/>
              <a:pathLst>
                <a:path w="227" h="289">
                  <a:moveTo>
                    <a:pt x="0" y="0"/>
                  </a:moveTo>
                  <a:lnTo>
                    <a:pt x="0" y="117"/>
                  </a:lnTo>
                  <a:lnTo>
                    <a:pt x="227" y="289"/>
                  </a:lnTo>
                  <a:lnTo>
                    <a:pt x="227" y="172"/>
                  </a:lnTo>
                  <a:lnTo>
                    <a:pt x="0" y="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32" name="Rectangle 51"/>
            <p:cNvSpPr>
              <a:spLocks noChangeArrowheads="1"/>
            </p:cNvSpPr>
            <p:nvPr/>
          </p:nvSpPr>
          <p:spPr bwMode="auto">
            <a:xfrm>
              <a:off x="5512333" y="4669971"/>
              <a:ext cx="1166838" cy="30070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grpSp>
      <p:grpSp>
        <p:nvGrpSpPr>
          <p:cNvPr id="33" name="Group 32"/>
          <p:cNvGrpSpPr/>
          <p:nvPr/>
        </p:nvGrpSpPr>
        <p:grpSpPr>
          <a:xfrm>
            <a:off x="5238881" y="2321919"/>
            <a:ext cx="2333675" cy="1184830"/>
            <a:chOff x="4928915" y="3050791"/>
            <a:chExt cx="2333675" cy="1184830"/>
          </a:xfrm>
        </p:grpSpPr>
        <p:sp>
          <p:nvSpPr>
            <p:cNvPr id="34" name="Freeform 52"/>
            <p:cNvSpPr>
              <a:spLocks/>
            </p:cNvSpPr>
            <p:nvPr/>
          </p:nvSpPr>
          <p:spPr bwMode="auto">
            <a:xfrm>
              <a:off x="4928915" y="3351497"/>
              <a:ext cx="2333675" cy="884124"/>
            </a:xfrm>
            <a:custGeom>
              <a:avLst/>
              <a:gdLst>
                <a:gd name="T0" fmla="*/ 681 w 908"/>
                <a:gd name="T1" fmla="*/ 0 h 344"/>
                <a:gd name="T2" fmla="*/ 908 w 908"/>
                <a:gd name="T3" fmla="*/ 172 h 344"/>
                <a:gd name="T4" fmla="*/ 681 w 908"/>
                <a:gd name="T5" fmla="*/ 344 h 344"/>
                <a:gd name="T6" fmla="*/ 227 w 908"/>
                <a:gd name="T7" fmla="*/ 344 h 344"/>
                <a:gd name="T8" fmla="*/ 0 w 908"/>
                <a:gd name="T9" fmla="*/ 172 h 344"/>
                <a:gd name="T10" fmla="*/ 227 w 908"/>
                <a:gd name="T11" fmla="*/ 0 h 344"/>
                <a:gd name="T12" fmla="*/ 681 w 908"/>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908" h="344">
                  <a:moveTo>
                    <a:pt x="681" y="0"/>
                  </a:moveTo>
                  <a:lnTo>
                    <a:pt x="908" y="172"/>
                  </a:lnTo>
                  <a:lnTo>
                    <a:pt x="681" y="344"/>
                  </a:lnTo>
                  <a:lnTo>
                    <a:pt x="227" y="344"/>
                  </a:lnTo>
                  <a:lnTo>
                    <a:pt x="0" y="172"/>
                  </a:lnTo>
                  <a:lnTo>
                    <a:pt x="227" y="0"/>
                  </a:lnTo>
                  <a:lnTo>
                    <a:pt x="681" y="0"/>
                  </a:lnTo>
                  <a:close/>
                </a:path>
              </a:pathLst>
            </a:custGeom>
            <a:solidFill>
              <a:srgbClr val="A2FF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35" name="Freeform 53"/>
            <p:cNvSpPr>
              <a:spLocks/>
            </p:cNvSpPr>
            <p:nvPr/>
          </p:nvSpPr>
          <p:spPr bwMode="auto">
            <a:xfrm>
              <a:off x="4928915" y="3050791"/>
              <a:ext cx="2333675" cy="884124"/>
            </a:xfrm>
            <a:custGeom>
              <a:avLst/>
              <a:gdLst>
                <a:gd name="T0" fmla="*/ 681 w 908"/>
                <a:gd name="T1" fmla="*/ 0 h 344"/>
                <a:gd name="T2" fmla="*/ 908 w 908"/>
                <a:gd name="T3" fmla="*/ 172 h 344"/>
                <a:gd name="T4" fmla="*/ 681 w 908"/>
                <a:gd name="T5" fmla="*/ 344 h 344"/>
                <a:gd name="T6" fmla="*/ 227 w 908"/>
                <a:gd name="T7" fmla="*/ 344 h 344"/>
                <a:gd name="T8" fmla="*/ 0 w 908"/>
                <a:gd name="T9" fmla="*/ 172 h 344"/>
                <a:gd name="T10" fmla="*/ 227 w 908"/>
                <a:gd name="T11" fmla="*/ 0 h 344"/>
                <a:gd name="T12" fmla="*/ 681 w 908"/>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908" h="344">
                  <a:moveTo>
                    <a:pt x="681" y="0"/>
                  </a:moveTo>
                  <a:lnTo>
                    <a:pt x="908" y="172"/>
                  </a:lnTo>
                  <a:lnTo>
                    <a:pt x="681" y="344"/>
                  </a:lnTo>
                  <a:lnTo>
                    <a:pt x="227" y="344"/>
                  </a:lnTo>
                  <a:lnTo>
                    <a:pt x="0" y="172"/>
                  </a:lnTo>
                  <a:lnTo>
                    <a:pt x="227" y="0"/>
                  </a:lnTo>
                  <a:lnTo>
                    <a:pt x="68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36" name="Freeform 54"/>
            <p:cNvSpPr>
              <a:spLocks/>
            </p:cNvSpPr>
            <p:nvPr/>
          </p:nvSpPr>
          <p:spPr bwMode="auto">
            <a:xfrm>
              <a:off x="6679170" y="3492853"/>
              <a:ext cx="583420" cy="742767"/>
            </a:xfrm>
            <a:custGeom>
              <a:avLst/>
              <a:gdLst>
                <a:gd name="T0" fmla="*/ 227 w 227"/>
                <a:gd name="T1" fmla="*/ 0 h 289"/>
                <a:gd name="T2" fmla="*/ 227 w 227"/>
                <a:gd name="T3" fmla="*/ 117 h 289"/>
                <a:gd name="T4" fmla="*/ 0 w 227"/>
                <a:gd name="T5" fmla="*/ 289 h 289"/>
                <a:gd name="T6" fmla="*/ 0 w 227"/>
                <a:gd name="T7" fmla="*/ 172 h 289"/>
                <a:gd name="T8" fmla="*/ 227 w 227"/>
                <a:gd name="T9" fmla="*/ 0 h 289"/>
              </a:gdLst>
              <a:ahLst/>
              <a:cxnLst>
                <a:cxn ang="0">
                  <a:pos x="T0" y="T1"/>
                </a:cxn>
                <a:cxn ang="0">
                  <a:pos x="T2" y="T3"/>
                </a:cxn>
                <a:cxn ang="0">
                  <a:pos x="T4" y="T5"/>
                </a:cxn>
                <a:cxn ang="0">
                  <a:pos x="T6" y="T7"/>
                </a:cxn>
                <a:cxn ang="0">
                  <a:pos x="T8" y="T9"/>
                </a:cxn>
              </a:cxnLst>
              <a:rect l="0" t="0" r="r" b="b"/>
              <a:pathLst>
                <a:path w="227" h="289">
                  <a:moveTo>
                    <a:pt x="227" y="0"/>
                  </a:moveTo>
                  <a:lnTo>
                    <a:pt x="227" y="117"/>
                  </a:lnTo>
                  <a:lnTo>
                    <a:pt x="0" y="289"/>
                  </a:lnTo>
                  <a:lnTo>
                    <a:pt x="0" y="172"/>
                  </a:lnTo>
                  <a:lnTo>
                    <a:pt x="227" y="0"/>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37" name="Freeform 55"/>
            <p:cNvSpPr>
              <a:spLocks/>
            </p:cNvSpPr>
            <p:nvPr/>
          </p:nvSpPr>
          <p:spPr bwMode="auto">
            <a:xfrm>
              <a:off x="4928915" y="3492853"/>
              <a:ext cx="583420" cy="742767"/>
            </a:xfrm>
            <a:custGeom>
              <a:avLst/>
              <a:gdLst>
                <a:gd name="T0" fmla="*/ 0 w 227"/>
                <a:gd name="T1" fmla="*/ 0 h 289"/>
                <a:gd name="T2" fmla="*/ 0 w 227"/>
                <a:gd name="T3" fmla="*/ 117 h 289"/>
                <a:gd name="T4" fmla="*/ 227 w 227"/>
                <a:gd name="T5" fmla="*/ 289 h 289"/>
                <a:gd name="T6" fmla="*/ 227 w 227"/>
                <a:gd name="T7" fmla="*/ 172 h 289"/>
                <a:gd name="T8" fmla="*/ 0 w 227"/>
                <a:gd name="T9" fmla="*/ 0 h 289"/>
              </a:gdLst>
              <a:ahLst/>
              <a:cxnLst>
                <a:cxn ang="0">
                  <a:pos x="T0" y="T1"/>
                </a:cxn>
                <a:cxn ang="0">
                  <a:pos x="T2" y="T3"/>
                </a:cxn>
                <a:cxn ang="0">
                  <a:pos x="T4" y="T5"/>
                </a:cxn>
                <a:cxn ang="0">
                  <a:pos x="T6" y="T7"/>
                </a:cxn>
                <a:cxn ang="0">
                  <a:pos x="T8" y="T9"/>
                </a:cxn>
              </a:cxnLst>
              <a:rect l="0" t="0" r="r" b="b"/>
              <a:pathLst>
                <a:path w="227" h="289">
                  <a:moveTo>
                    <a:pt x="0" y="0"/>
                  </a:moveTo>
                  <a:lnTo>
                    <a:pt x="0" y="117"/>
                  </a:lnTo>
                  <a:lnTo>
                    <a:pt x="227" y="289"/>
                  </a:lnTo>
                  <a:lnTo>
                    <a:pt x="227" y="172"/>
                  </a:lnTo>
                  <a:lnTo>
                    <a:pt x="0"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38" name="Rectangle 56"/>
            <p:cNvSpPr>
              <a:spLocks noChangeArrowheads="1"/>
            </p:cNvSpPr>
            <p:nvPr/>
          </p:nvSpPr>
          <p:spPr bwMode="auto">
            <a:xfrm>
              <a:off x="5512333" y="3934915"/>
              <a:ext cx="1166838" cy="300706"/>
            </a:xfrm>
            <a:prstGeom prst="rect">
              <a:avLst/>
            </a:pr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grpSp>
      <p:grpSp>
        <p:nvGrpSpPr>
          <p:cNvPr id="39" name="Group 38"/>
          <p:cNvGrpSpPr/>
          <p:nvPr/>
        </p:nvGrpSpPr>
        <p:grpSpPr>
          <a:xfrm>
            <a:off x="5238881" y="1586863"/>
            <a:ext cx="2333675" cy="1182260"/>
            <a:chOff x="4928915" y="2315735"/>
            <a:chExt cx="2333675" cy="1182260"/>
          </a:xfrm>
        </p:grpSpPr>
        <p:sp>
          <p:nvSpPr>
            <p:cNvPr id="40" name="Freeform 57"/>
            <p:cNvSpPr>
              <a:spLocks/>
            </p:cNvSpPr>
            <p:nvPr/>
          </p:nvSpPr>
          <p:spPr bwMode="auto">
            <a:xfrm>
              <a:off x="4928915" y="2613870"/>
              <a:ext cx="2333675" cy="884124"/>
            </a:xfrm>
            <a:custGeom>
              <a:avLst/>
              <a:gdLst>
                <a:gd name="T0" fmla="*/ 681 w 908"/>
                <a:gd name="T1" fmla="*/ 0 h 344"/>
                <a:gd name="T2" fmla="*/ 908 w 908"/>
                <a:gd name="T3" fmla="*/ 172 h 344"/>
                <a:gd name="T4" fmla="*/ 681 w 908"/>
                <a:gd name="T5" fmla="*/ 344 h 344"/>
                <a:gd name="T6" fmla="*/ 227 w 908"/>
                <a:gd name="T7" fmla="*/ 344 h 344"/>
                <a:gd name="T8" fmla="*/ 0 w 908"/>
                <a:gd name="T9" fmla="*/ 172 h 344"/>
                <a:gd name="T10" fmla="*/ 227 w 908"/>
                <a:gd name="T11" fmla="*/ 0 h 344"/>
                <a:gd name="T12" fmla="*/ 681 w 908"/>
                <a:gd name="T13" fmla="*/ 0 h 344"/>
              </a:gdLst>
              <a:ahLst/>
              <a:cxnLst>
                <a:cxn ang="0">
                  <a:pos x="T0" y="T1"/>
                </a:cxn>
                <a:cxn ang="0">
                  <a:pos x="T2" y="T3"/>
                </a:cxn>
                <a:cxn ang="0">
                  <a:pos x="T4" y="T5"/>
                </a:cxn>
                <a:cxn ang="0">
                  <a:pos x="T6" y="T7"/>
                </a:cxn>
                <a:cxn ang="0">
                  <a:pos x="T8" y="T9"/>
                </a:cxn>
                <a:cxn ang="0">
                  <a:pos x="T10" y="T11"/>
                </a:cxn>
                <a:cxn ang="0">
                  <a:pos x="T12" y="T13"/>
                </a:cxn>
              </a:cxnLst>
              <a:rect l="0" t="0" r="r" b="b"/>
              <a:pathLst>
                <a:path w="908" h="344">
                  <a:moveTo>
                    <a:pt x="681" y="0"/>
                  </a:moveTo>
                  <a:lnTo>
                    <a:pt x="908" y="172"/>
                  </a:lnTo>
                  <a:lnTo>
                    <a:pt x="681" y="344"/>
                  </a:lnTo>
                  <a:lnTo>
                    <a:pt x="227" y="344"/>
                  </a:lnTo>
                  <a:lnTo>
                    <a:pt x="0" y="172"/>
                  </a:lnTo>
                  <a:lnTo>
                    <a:pt x="227" y="0"/>
                  </a:lnTo>
                  <a:lnTo>
                    <a:pt x="681" y="0"/>
                  </a:lnTo>
                  <a:close/>
                </a:path>
              </a:pathLst>
            </a:custGeom>
            <a:solidFill>
              <a:srgbClr val="A2FF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41" name="Freeform 58"/>
            <p:cNvSpPr>
              <a:spLocks/>
            </p:cNvSpPr>
            <p:nvPr/>
          </p:nvSpPr>
          <p:spPr bwMode="auto">
            <a:xfrm>
              <a:off x="4928915" y="2315735"/>
              <a:ext cx="2333675" cy="881554"/>
            </a:xfrm>
            <a:custGeom>
              <a:avLst/>
              <a:gdLst>
                <a:gd name="T0" fmla="*/ 681 w 908"/>
                <a:gd name="T1" fmla="*/ 0 h 343"/>
                <a:gd name="T2" fmla="*/ 908 w 908"/>
                <a:gd name="T3" fmla="*/ 172 h 343"/>
                <a:gd name="T4" fmla="*/ 681 w 908"/>
                <a:gd name="T5" fmla="*/ 343 h 343"/>
                <a:gd name="T6" fmla="*/ 227 w 908"/>
                <a:gd name="T7" fmla="*/ 343 h 343"/>
                <a:gd name="T8" fmla="*/ 0 w 908"/>
                <a:gd name="T9" fmla="*/ 172 h 343"/>
                <a:gd name="T10" fmla="*/ 227 w 908"/>
                <a:gd name="T11" fmla="*/ 0 h 343"/>
                <a:gd name="T12" fmla="*/ 681 w 908"/>
                <a:gd name="T13" fmla="*/ 0 h 343"/>
              </a:gdLst>
              <a:ahLst/>
              <a:cxnLst>
                <a:cxn ang="0">
                  <a:pos x="T0" y="T1"/>
                </a:cxn>
                <a:cxn ang="0">
                  <a:pos x="T2" y="T3"/>
                </a:cxn>
                <a:cxn ang="0">
                  <a:pos x="T4" y="T5"/>
                </a:cxn>
                <a:cxn ang="0">
                  <a:pos x="T6" y="T7"/>
                </a:cxn>
                <a:cxn ang="0">
                  <a:pos x="T8" y="T9"/>
                </a:cxn>
                <a:cxn ang="0">
                  <a:pos x="T10" y="T11"/>
                </a:cxn>
                <a:cxn ang="0">
                  <a:pos x="T12" y="T13"/>
                </a:cxn>
              </a:cxnLst>
              <a:rect l="0" t="0" r="r" b="b"/>
              <a:pathLst>
                <a:path w="908" h="343">
                  <a:moveTo>
                    <a:pt x="681" y="0"/>
                  </a:moveTo>
                  <a:lnTo>
                    <a:pt x="908" y="172"/>
                  </a:lnTo>
                  <a:lnTo>
                    <a:pt x="681" y="343"/>
                  </a:lnTo>
                  <a:lnTo>
                    <a:pt x="227" y="343"/>
                  </a:lnTo>
                  <a:lnTo>
                    <a:pt x="0" y="172"/>
                  </a:lnTo>
                  <a:lnTo>
                    <a:pt x="227" y="0"/>
                  </a:lnTo>
                  <a:lnTo>
                    <a:pt x="68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42" name="Freeform 59"/>
            <p:cNvSpPr>
              <a:spLocks/>
            </p:cNvSpPr>
            <p:nvPr/>
          </p:nvSpPr>
          <p:spPr bwMode="auto">
            <a:xfrm>
              <a:off x="6679170" y="2757797"/>
              <a:ext cx="583420" cy="740197"/>
            </a:xfrm>
            <a:custGeom>
              <a:avLst/>
              <a:gdLst>
                <a:gd name="T0" fmla="*/ 227 w 227"/>
                <a:gd name="T1" fmla="*/ 0 h 288"/>
                <a:gd name="T2" fmla="*/ 227 w 227"/>
                <a:gd name="T3" fmla="*/ 116 h 288"/>
                <a:gd name="T4" fmla="*/ 0 w 227"/>
                <a:gd name="T5" fmla="*/ 288 h 288"/>
                <a:gd name="T6" fmla="*/ 0 w 227"/>
                <a:gd name="T7" fmla="*/ 171 h 288"/>
                <a:gd name="T8" fmla="*/ 227 w 227"/>
                <a:gd name="T9" fmla="*/ 0 h 288"/>
              </a:gdLst>
              <a:ahLst/>
              <a:cxnLst>
                <a:cxn ang="0">
                  <a:pos x="T0" y="T1"/>
                </a:cxn>
                <a:cxn ang="0">
                  <a:pos x="T2" y="T3"/>
                </a:cxn>
                <a:cxn ang="0">
                  <a:pos x="T4" y="T5"/>
                </a:cxn>
                <a:cxn ang="0">
                  <a:pos x="T6" y="T7"/>
                </a:cxn>
                <a:cxn ang="0">
                  <a:pos x="T8" y="T9"/>
                </a:cxn>
              </a:cxnLst>
              <a:rect l="0" t="0" r="r" b="b"/>
              <a:pathLst>
                <a:path w="227" h="288">
                  <a:moveTo>
                    <a:pt x="227" y="0"/>
                  </a:moveTo>
                  <a:lnTo>
                    <a:pt x="227" y="116"/>
                  </a:lnTo>
                  <a:lnTo>
                    <a:pt x="0" y="288"/>
                  </a:lnTo>
                  <a:lnTo>
                    <a:pt x="0" y="171"/>
                  </a:lnTo>
                  <a:lnTo>
                    <a:pt x="22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43" name="Freeform 60"/>
            <p:cNvSpPr>
              <a:spLocks/>
            </p:cNvSpPr>
            <p:nvPr/>
          </p:nvSpPr>
          <p:spPr bwMode="auto">
            <a:xfrm>
              <a:off x="4928915" y="2757797"/>
              <a:ext cx="583420" cy="740197"/>
            </a:xfrm>
            <a:custGeom>
              <a:avLst/>
              <a:gdLst>
                <a:gd name="T0" fmla="*/ 0 w 227"/>
                <a:gd name="T1" fmla="*/ 0 h 288"/>
                <a:gd name="T2" fmla="*/ 0 w 227"/>
                <a:gd name="T3" fmla="*/ 116 h 288"/>
                <a:gd name="T4" fmla="*/ 227 w 227"/>
                <a:gd name="T5" fmla="*/ 288 h 288"/>
                <a:gd name="T6" fmla="*/ 227 w 227"/>
                <a:gd name="T7" fmla="*/ 171 h 288"/>
                <a:gd name="T8" fmla="*/ 0 w 227"/>
                <a:gd name="T9" fmla="*/ 0 h 288"/>
              </a:gdLst>
              <a:ahLst/>
              <a:cxnLst>
                <a:cxn ang="0">
                  <a:pos x="T0" y="T1"/>
                </a:cxn>
                <a:cxn ang="0">
                  <a:pos x="T2" y="T3"/>
                </a:cxn>
                <a:cxn ang="0">
                  <a:pos x="T4" y="T5"/>
                </a:cxn>
                <a:cxn ang="0">
                  <a:pos x="T6" y="T7"/>
                </a:cxn>
                <a:cxn ang="0">
                  <a:pos x="T8" y="T9"/>
                </a:cxn>
              </a:cxnLst>
              <a:rect l="0" t="0" r="r" b="b"/>
              <a:pathLst>
                <a:path w="227" h="288">
                  <a:moveTo>
                    <a:pt x="0" y="0"/>
                  </a:moveTo>
                  <a:lnTo>
                    <a:pt x="0" y="116"/>
                  </a:lnTo>
                  <a:lnTo>
                    <a:pt x="227" y="288"/>
                  </a:lnTo>
                  <a:lnTo>
                    <a:pt x="227" y="171"/>
                  </a:lnTo>
                  <a:lnTo>
                    <a:pt x="0"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44" name="Rectangle 61"/>
            <p:cNvSpPr>
              <a:spLocks noChangeArrowheads="1"/>
            </p:cNvSpPr>
            <p:nvPr/>
          </p:nvSpPr>
          <p:spPr bwMode="auto">
            <a:xfrm>
              <a:off x="5512333" y="3197289"/>
              <a:ext cx="1166838" cy="300706"/>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Lato" panose="020F0502020204030203" pitchFamily="34" charset="0"/>
                <a:ea typeface="Lato" panose="020F0502020204030203" pitchFamily="34" charset="0"/>
                <a:cs typeface="Lato" panose="020F0502020204030203" pitchFamily="34" charset="0"/>
              </a:endParaRPr>
            </a:p>
          </p:txBody>
        </p:sp>
      </p:grpSp>
      <p:sp>
        <p:nvSpPr>
          <p:cNvPr id="45" name="TextBox 44">
            <a:extLst>
              <a:ext uri="{FF2B5EF4-FFF2-40B4-BE49-F238E27FC236}">
                <a16:creationId xmlns:a16="http://schemas.microsoft.com/office/drawing/2014/main" id="{29A4E054-8793-2C46-B7BB-8B223809443A}"/>
              </a:ext>
            </a:extLst>
          </p:cNvPr>
          <p:cNvSpPr txBox="1"/>
          <p:nvPr/>
        </p:nvSpPr>
        <p:spPr>
          <a:xfrm>
            <a:off x="411850" y="5532032"/>
            <a:ext cx="5983539" cy="1077218"/>
          </a:xfrm>
          <a:prstGeom prst="rect">
            <a:avLst/>
          </a:prstGeom>
          <a:noFill/>
        </p:spPr>
        <p:txBody>
          <a:bodyPr wrap="square" rtlCol="0">
            <a:spAutoFit/>
          </a:bodyPr>
          <a:lstStyle/>
          <a:p>
            <a:pPr algn="ctr"/>
            <a:r>
              <a:rPr lang="en-US" sz="1600" dirty="0">
                <a:solidFill>
                  <a:srgbClr val="C00000"/>
                </a:solidFill>
                <a:latin typeface="Montserrat" panose="00000500000000000000" pitchFamily="50" charset="0"/>
                <a:ea typeface="Roboto Light" panose="02000000000000000000" pitchFamily="2" charset="0"/>
                <a:cs typeface="Open Sans Light" panose="020B0306030504020204" pitchFamily="34" charset="0"/>
              </a:rPr>
              <a:t>NOTE: I AM NOT SAYING THAT THIS IS THE APROACH TO TAKE ONLY THAT IT IS CONCEIVABLE THAT IT MIGHT BE A WAY TO INTEGRATE A LOGISTICAL REGRESSION INTO A SINGLE BUISNESS QUESTION</a:t>
            </a:r>
            <a:endParaRPr lang="ru-RU" sz="1600" dirty="0">
              <a:solidFill>
                <a:srgbClr val="C00000"/>
              </a:solidFill>
              <a:latin typeface="Montserrat" panose="00000500000000000000" pitchFamily="50" charset="0"/>
              <a:ea typeface="Roboto Light" panose="02000000000000000000" pitchFamily="2" charset="0"/>
              <a:cs typeface="Open Sans Light" panose="020B0306030504020204" pitchFamily="34" charset="0"/>
            </a:endParaRPr>
          </a:p>
        </p:txBody>
      </p:sp>
      <p:pic>
        <p:nvPicPr>
          <p:cNvPr id="10" name="Graphic 9" descr="Label">
            <a:extLst>
              <a:ext uri="{FF2B5EF4-FFF2-40B4-BE49-F238E27FC236}">
                <a16:creationId xmlns:a16="http://schemas.microsoft.com/office/drawing/2014/main" id="{6983C005-C378-134A-B721-2324E07AC7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8455" y="1632583"/>
            <a:ext cx="502920" cy="502920"/>
          </a:xfrm>
          <a:prstGeom prst="rect">
            <a:avLst/>
          </a:prstGeom>
        </p:spPr>
      </p:pic>
      <p:pic>
        <p:nvPicPr>
          <p:cNvPr id="12" name="Graphic 11" descr="Decision chart">
            <a:extLst>
              <a:ext uri="{FF2B5EF4-FFF2-40B4-BE49-F238E27FC236}">
                <a16:creationId xmlns:a16="http://schemas.microsoft.com/office/drawing/2014/main" id="{6DDD3434-83DA-3E48-B937-ABD6565429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5554" y="4232634"/>
            <a:ext cx="365760" cy="365760"/>
          </a:xfrm>
          <a:prstGeom prst="rect">
            <a:avLst/>
          </a:prstGeom>
        </p:spPr>
      </p:pic>
    </p:spTree>
    <p:extLst>
      <p:ext uri="{BB962C8B-B14F-4D97-AF65-F5344CB8AC3E}">
        <p14:creationId xmlns:p14="http://schemas.microsoft.com/office/powerpoint/2010/main" val="117309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hand holding a glass of wine&#10;&#10;Description automatically generated">
            <a:extLst>
              <a:ext uri="{FF2B5EF4-FFF2-40B4-BE49-F238E27FC236}">
                <a16:creationId xmlns:a16="http://schemas.microsoft.com/office/drawing/2014/main" id="{4C2875E4-3739-A940-A54B-2F27B10B85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4" name="Rectangle 3">
            <a:extLst>
              <a:ext uri="{FF2B5EF4-FFF2-40B4-BE49-F238E27FC236}">
                <a16:creationId xmlns:a16="http://schemas.microsoft.com/office/drawing/2014/main" id="{92C40F48-EF85-48B0-B2B4-FA66AEBEBEF1}"/>
              </a:ext>
            </a:extLst>
          </p:cNvPr>
          <p:cNvSpPr/>
          <p:nvPr/>
        </p:nvSpPr>
        <p:spPr>
          <a:xfrm>
            <a:off x="0" y="0"/>
            <a:ext cx="12192000" cy="6858000"/>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C07EA123-5CB7-4F6E-9BFD-D58AD0868022}"/>
              </a:ext>
            </a:extLst>
          </p:cNvPr>
          <p:cNvSpPr/>
          <p:nvPr/>
        </p:nvSpPr>
        <p:spPr>
          <a:xfrm rot="5676490">
            <a:off x="3637856" y="2472608"/>
            <a:ext cx="1808163" cy="1334227"/>
          </a:xfrm>
          <a:prstGeom prst="triangl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5" name="TextBox 4">
            <a:extLst>
              <a:ext uri="{FF2B5EF4-FFF2-40B4-BE49-F238E27FC236}">
                <a16:creationId xmlns:a16="http://schemas.microsoft.com/office/drawing/2014/main" id="{8A9A674A-E934-41FC-A6B0-B25E4FB57122}"/>
              </a:ext>
            </a:extLst>
          </p:cNvPr>
          <p:cNvSpPr txBox="1"/>
          <p:nvPr/>
        </p:nvSpPr>
        <p:spPr>
          <a:xfrm>
            <a:off x="4050409" y="2705725"/>
            <a:ext cx="4091185" cy="1323439"/>
          </a:xfrm>
          <a:prstGeom prst="rect">
            <a:avLst/>
          </a:prstGeom>
          <a:noFill/>
        </p:spPr>
        <p:txBody>
          <a:bodyPr wrap="none" rtlCol="0">
            <a:spAutoFit/>
          </a:bodyPr>
          <a:lstStyle/>
          <a:p>
            <a:pPr algn="ctr"/>
            <a:r>
              <a:rPr lang="en-US" sz="8000" b="1" dirty="0">
                <a:solidFill>
                  <a:schemeClr val="bg1"/>
                </a:solidFill>
                <a:effectLst>
                  <a:outerShdw blurRad="50800" dist="38100" dir="5400000" algn="t" rotWithShape="0">
                    <a:prstClr val="black">
                      <a:alpha val="40000"/>
                    </a:prstClr>
                  </a:outerShdw>
                </a:effectLst>
                <a:latin typeface="Montserrat" panose="00000500000000000000" pitchFamily="50" charset="0"/>
              </a:rPr>
              <a:t>Thanks</a:t>
            </a:r>
          </a:p>
        </p:txBody>
      </p:sp>
      <p:grpSp>
        <p:nvGrpSpPr>
          <p:cNvPr id="7" name="Group 6"/>
          <p:cNvGrpSpPr/>
          <p:nvPr/>
        </p:nvGrpSpPr>
        <p:grpSpPr>
          <a:xfrm>
            <a:off x="7626039" y="3941916"/>
            <a:ext cx="1227292" cy="1227292"/>
            <a:chOff x="9330454" y="4610100"/>
            <a:chExt cx="1227292" cy="1227292"/>
          </a:xfrm>
        </p:grpSpPr>
        <p:sp>
          <p:nvSpPr>
            <p:cNvPr id="8" name="Oval 7">
              <a:extLst>
                <a:ext uri="{FF2B5EF4-FFF2-40B4-BE49-F238E27FC236}">
                  <a16:creationId xmlns:a16="http://schemas.microsoft.com/office/drawing/2014/main" id="{94AEEE9E-A0E9-41FE-9625-B55E66F6C3BF}"/>
                </a:ext>
              </a:extLst>
            </p:cNvPr>
            <p:cNvSpPr/>
            <p:nvPr/>
          </p:nvSpPr>
          <p:spPr>
            <a:xfrm>
              <a:off x="9330454" y="4610100"/>
              <a:ext cx="1227292" cy="12272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9" name="Shape 5112">
              <a:extLst>
                <a:ext uri="{FF2B5EF4-FFF2-40B4-BE49-F238E27FC236}">
                  <a16:creationId xmlns:a16="http://schemas.microsoft.com/office/drawing/2014/main" id="{C26EE27A-932A-4D8C-849A-00DB749CAFF1}"/>
                </a:ext>
              </a:extLst>
            </p:cNvPr>
            <p:cNvSpPr/>
            <p:nvPr/>
          </p:nvSpPr>
          <p:spPr>
            <a:xfrm>
              <a:off x="9614173" y="4870433"/>
              <a:ext cx="659853" cy="638468"/>
            </a:xfrm>
            <a:custGeom>
              <a:avLst/>
              <a:gdLst/>
              <a:ahLst/>
              <a:cxnLst/>
              <a:rect l="0" t="0" r="0" b="0"/>
              <a:pathLst>
                <a:path w="120000" h="120000" extrusionOk="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3377491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a bottle and a glass of wine on a table&#10;&#10;Description automatically generated">
            <a:extLst>
              <a:ext uri="{FF2B5EF4-FFF2-40B4-BE49-F238E27FC236}">
                <a16:creationId xmlns:a16="http://schemas.microsoft.com/office/drawing/2014/main" id="{9C9CCC1C-8109-904A-BC44-3242B3DE651E}"/>
              </a:ext>
            </a:extLst>
          </p:cNvPr>
          <p:cNvPicPr>
            <a:picLocks noGrp="1" noChangeAspect="1"/>
          </p:cNvPicPr>
          <p:nvPr>
            <p:ph type="pic" sz="quarter" idx="10"/>
          </p:nvPr>
        </p:nvPicPr>
        <p:blipFill>
          <a:blip r:embed="rId2">
            <a:alphaModFix amt="85000"/>
            <a:extLst>
              <a:ext uri="{28A0092B-C50C-407E-A947-70E740481C1C}">
                <a14:useLocalDpi xmlns:a14="http://schemas.microsoft.com/office/drawing/2010/main" val="0"/>
              </a:ext>
            </a:extLst>
          </a:blip>
          <a:srcRect t="7727" b="7727"/>
          <a:stretch>
            <a:fillRect/>
          </a:stretch>
        </p:blipFill>
        <p:spPr>
          <a:xfrm>
            <a:off x="0" y="0"/>
            <a:ext cx="12192000" cy="6858000"/>
          </a:xfrm>
        </p:spPr>
      </p:pic>
      <p:sp>
        <p:nvSpPr>
          <p:cNvPr id="5" name="Parallelogram 4">
            <a:extLst>
              <a:ext uri="{FF2B5EF4-FFF2-40B4-BE49-F238E27FC236}">
                <a16:creationId xmlns:a16="http://schemas.microsoft.com/office/drawing/2014/main" id="{19383351-5EE5-45C3-BDA5-4C39A8FE20FC}"/>
              </a:ext>
            </a:extLst>
          </p:cNvPr>
          <p:cNvSpPr/>
          <p:nvPr/>
        </p:nvSpPr>
        <p:spPr>
          <a:xfrm>
            <a:off x="4077825" y="2399692"/>
            <a:ext cx="4915978" cy="147479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a:extLst>
              <a:ext uri="{FF2B5EF4-FFF2-40B4-BE49-F238E27FC236}">
                <a16:creationId xmlns:a16="http://schemas.microsoft.com/office/drawing/2014/main" id="{4F2E7169-2A52-4172-90FB-A4D8CF7B5EE0}"/>
              </a:ext>
            </a:extLst>
          </p:cNvPr>
          <p:cNvSpPr txBox="1"/>
          <p:nvPr/>
        </p:nvSpPr>
        <p:spPr>
          <a:xfrm>
            <a:off x="4682582" y="2721590"/>
            <a:ext cx="3706464" cy="830997"/>
          </a:xfrm>
          <a:prstGeom prst="rect">
            <a:avLst/>
          </a:prstGeom>
          <a:noFill/>
        </p:spPr>
        <p:txBody>
          <a:bodyPr wrap="none" rtlCol="0">
            <a:spAutoFit/>
          </a:bodyPr>
          <a:lstStyle/>
          <a:p>
            <a:pPr algn="ctr"/>
            <a:r>
              <a:rPr lang="id-ID" sz="4800" b="1" spc="300">
                <a:solidFill>
                  <a:schemeClr val="bg1"/>
                </a:solidFill>
                <a:latin typeface="Lato Black" panose="020F0502020204030203" pitchFamily="34" charset="0"/>
                <a:ea typeface="Lato Black" panose="020F0502020204030203" pitchFamily="34" charset="0"/>
                <a:cs typeface="Lato Black" panose="020F0502020204030203" pitchFamily="34" charset="0"/>
              </a:rPr>
              <a:t>USE CASES</a:t>
            </a:r>
          </a:p>
        </p:txBody>
      </p:sp>
      <p:sp>
        <p:nvSpPr>
          <p:cNvPr id="9" name="Isosceles Triangle 8">
            <a:extLst>
              <a:ext uri="{FF2B5EF4-FFF2-40B4-BE49-F238E27FC236}">
                <a16:creationId xmlns:a16="http://schemas.microsoft.com/office/drawing/2014/main" id="{C07EA123-5CB7-4F6E-9BFD-D58AD0868022}"/>
              </a:ext>
            </a:extLst>
          </p:cNvPr>
          <p:cNvSpPr/>
          <p:nvPr/>
        </p:nvSpPr>
        <p:spPr>
          <a:xfrm rot="5676490">
            <a:off x="2548977" y="1372943"/>
            <a:ext cx="1808163" cy="1334227"/>
          </a:xfrm>
          <a:prstGeom prst="triangl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grpSp>
        <p:nvGrpSpPr>
          <p:cNvPr id="10" name="Group 9"/>
          <p:cNvGrpSpPr/>
          <p:nvPr/>
        </p:nvGrpSpPr>
        <p:grpSpPr>
          <a:xfrm>
            <a:off x="8667698" y="4024647"/>
            <a:ext cx="1227292" cy="1227292"/>
            <a:chOff x="9330454" y="4610100"/>
            <a:chExt cx="1227292" cy="1227292"/>
          </a:xfrm>
        </p:grpSpPr>
        <p:sp>
          <p:nvSpPr>
            <p:cNvPr id="11" name="Oval 10">
              <a:extLst>
                <a:ext uri="{FF2B5EF4-FFF2-40B4-BE49-F238E27FC236}">
                  <a16:creationId xmlns:a16="http://schemas.microsoft.com/office/drawing/2014/main" id="{94AEEE9E-A0E9-41FE-9625-B55E66F6C3BF}"/>
                </a:ext>
              </a:extLst>
            </p:cNvPr>
            <p:cNvSpPr/>
            <p:nvPr/>
          </p:nvSpPr>
          <p:spPr>
            <a:xfrm>
              <a:off x="9330454" y="4610100"/>
              <a:ext cx="1227292" cy="12272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2" name="Shape 5112">
              <a:extLst>
                <a:ext uri="{FF2B5EF4-FFF2-40B4-BE49-F238E27FC236}">
                  <a16:creationId xmlns:a16="http://schemas.microsoft.com/office/drawing/2014/main" id="{C26EE27A-932A-4D8C-849A-00DB749CAFF1}"/>
                </a:ext>
              </a:extLst>
            </p:cNvPr>
            <p:cNvSpPr/>
            <p:nvPr/>
          </p:nvSpPr>
          <p:spPr>
            <a:xfrm>
              <a:off x="9614173" y="4870433"/>
              <a:ext cx="659853" cy="638468"/>
            </a:xfrm>
            <a:custGeom>
              <a:avLst/>
              <a:gdLst/>
              <a:ahLst/>
              <a:cxnLst/>
              <a:rect l="0" t="0" r="0" b="0"/>
              <a:pathLst>
                <a:path w="120000" h="120000" extrusionOk="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3575488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A65F205-7E9E-42BE-AFB3-6178804DD6AA}"/>
              </a:ext>
            </a:extLst>
          </p:cNvPr>
          <p:cNvSpPr txBox="1"/>
          <p:nvPr/>
        </p:nvSpPr>
        <p:spPr>
          <a:xfrm>
            <a:off x="381000" y="182574"/>
            <a:ext cx="3664053" cy="1723549"/>
          </a:xfrm>
          <a:prstGeom prst="rect">
            <a:avLst/>
          </a:prstGeom>
          <a:noFill/>
        </p:spPr>
        <p:txBody>
          <a:bodyPr wrap="square" rtlCol="0">
            <a:spAutoFit/>
          </a:bodyPr>
          <a:lstStyle/>
          <a:p>
            <a:r>
              <a:rPr lang="en-US" sz="4400" b="1" dirty="0">
                <a:latin typeface="Montserrat" panose="00000500000000000000" pitchFamily="50" charset="0"/>
              </a:rPr>
              <a:t>William Lewis</a:t>
            </a:r>
          </a:p>
          <a:p>
            <a:r>
              <a:rPr lang="en-US" b="1" dirty="0">
                <a:latin typeface="Montserrat" panose="00000500000000000000" pitchFamily="50" charset="0"/>
              </a:rPr>
              <a:t>OWNER WINERY TUSTIN</a:t>
            </a:r>
            <a:endParaRPr lang="en-US" sz="4400" b="1" dirty="0">
              <a:latin typeface="Montserrat" panose="00000500000000000000" pitchFamily="50" charset="0"/>
            </a:endParaRPr>
          </a:p>
        </p:txBody>
      </p:sp>
      <p:sp>
        <p:nvSpPr>
          <p:cNvPr id="10" name="Rectangle 9">
            <a:extLst>
              <a:ext uri="{FF2B5EF4-FFF2-40B4-BE49-F238E27FC236}">
                <a16:creationId xmlns:a16="http://schemas.microsoft.com/office/drawing/2014/main" id="{B877D38A-3582-413F-9BA7-EF7E6962D95D}"/>
              </a:ext>
            </a:extLst>
          </p:cNvPr>
          <p:cNvSpPr/>
          <p:nvPr/>
        </p:nvSpPr>
        <p:spPr>
          <a:xfrm>
            <a:off x="381000" y="2260231"/>
            <a:ext cx="5021109" cy="4475712"/>
          </a:xfrm>
          <a:prstGeom prst="rect">
            <a:avLst/>
          </a:prstGeom>
        </p:spPr>
        <p:txBody>
          <a:bodyPr wrap="square">
            <a:spAutoFit/>
          </a:bodyPr>
          <a:lstStyle/>
          <a:p>
            <a:pPr algn="just">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William owns a restaurant with 3 locations, a menu of 650 wines (that change weekly) and a cellar that holds 7,500 bottles (at the main location, other locations are similar). They constantly need to select new wines for their menu. If a reliable model says x bottle costs them almost as much as people would expect to pay for it William probably does not want to add that wine to the menu. If the model suggests that a wine is under priced based on expectations, then they would want to promote it because they can sell glasses for a bigger markup than wines that are priced at or near expected price.</a:t>
            </a:r>
          </a:p>
        </p:txBody>
      </p:sp>
      <p:pic>
        <p:nvPicPr>
          <p:cNvPr id="7" name="Picture Placeholder 6" descr="A person wearing a suit and tie&#10;&#10;Description automatically generated">
            <a:extLst>
              <a:ext uri="{FF2B5EF4-FFF2-40B4-BE49-F238E27FC236}">
                <a16:creationId xmlns:a16="http://schemas.microsoft.com/office/drawing/2014/main" id="{42E5C45C-5274-7E44-8548-603F970C0C3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408" r="6408"/>
          <a:stretch>
            <a:fillRect/>
          </a:stretch>
        </p:blipFill>
        <p:spPr>
          <a:xfrm>
            <a:off x="6789892" y="0"/>
            <a:ext cx="4573191" cy="6858000"/>
          </a:xfrm>
        </p:spPr>
      </p:pic>
      <p:sp>
        <p:nvSpPr>
          <p:cNvPr id="12" name="Isosceles Triangle 11">
            <a:extLst>
              <a:ext uri="{FF2B5EF4-FFF2-40B4-BE49-F238E27FC236}">
                <a16:creationId xmlns:a16="http://schemas.microsoft.com/office/drawing/2014/main" id="{C07EA123-5CB7-4F6E-9BFD-D58AD0868022}"/>
              </a:ext>
            </a:extLst>
          </p:cNvPr>
          <p:cNvSpPr/>
          <p:nvPr/>
        </p:nvSpPr>
        <p:spPr>
          <a:xfrm rot="5676490">
            <a:off x="5647001" y="3403634"/>
            <a:ext cx="1808163" cy="1334227"/>
          </a:xfrm>
          <a:prstGeom prst="triangl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grpSp>
        <p:nvGrpSpPr>
          <p:cNvPr id="2" name="Group 1"/>
          <p:cNvGrpSpPr/>
          <p:nvPr/>
        </p:nvGrpSpPr>
        <p:grpSpPr>
          <a:xfrm>
            <a:off x="10748435" y="4610100"/>
            <a:ext cx="1227292" cy="1227292"/>
            <a:chOff x="9330454" y="4610100"/>
            <a:chExt cx="1227292" cy="1227292"/>
          </a:xfrm>
        </p:grpSpPr>
        <p:sp>
          <p:nvSpPr>
            <p:cNvPr id="6" name="Oval 5">
              <a:extLst>
                <a:ext uri="{FF2B5EF4-FFF2-40B4-BE49-F238E27FC236}">
                  <a16:creationId xmlns:a16="http://schemas.microsoft.com/office/drawing/2014/main" id="{94AEEE9E-A0E9-41FE-9625-B55E66F6C3BF}"/>
                </a:ext>
              </a:extLst>
            </p:cNvPr>
            <p:cNvSpPr/>
            <p:nvPr/>
          </p:nvSpPr>
          <p:spPr>
            <a:xfrm>
              <a:off x="9330454" y="4610100"/>
              <a:ext cx="1227292" cy="12272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9" name="Shape 5112">
              <a:extLst>
                <a:ext uri="{FF2B5EF4-FFF2-40B4-BE49-F238E27FC236}">
                  <a16:creationId xmlns:a16="http://schemas.microsoft.com/office/drawing/2014/main" id="{C26EE27A-932A-4D8C-849A-00DB749CAFF1}"/>
                </a:ext>
              </a:extLst>
            </p:cNvPr>
            <p:cNvSpPr/>
            <p:nvPr/>
          </p:nvSpPr>
          <p:spPr>
            <a:xfrm>
              <a:off x="9614173" y="4870433"/>
              <a:ext cx="659853" cy="638468"/>
            </a:xfrm>
            <a:custGeom>
              <a:avLst/>
              <a:gdLst/>
              <a:ahLst/>
              <a:cxnLst/>
              <a:rect l="0" t="0" r="0" b="0"/>
              <a:pathLst>
                <a:path w="120000" h="120000" extrusionOk="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37427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65F205-7E9E-42BE-AFB3-6178804DD6AA}"/>
              </a:ext>
            </a:extLst>
          </p:cNvPr>
          <p:cNvSpPr txBox="1"/>
          <p:nvPr/>
        </p:nvSpPr>
        <p:spPr>
          <a:xfrm>
            <a:off x="6196278" y="898296"/>
            <a:ext cx="3664053" cy="1046440"/>
          </a:xfrm>
          <a:prstGeom prst="rect">
            <a:avLst/>
          </a:prstGeom>
          <a:noFill/>
        </p:spPr>
        <p:txBody>
          <a:bodyPr wrap="square" rtlCol="0">
            <a:spAutoFit/>
          </a:bodyPr>
          <a:lstStyle/>
          <a:p>
            <a:r>
              <a:rPr lang="en-US" sz="4400" b="1" dirty="0">
                <a:solidFill>
                  <a:schemeClr val="bg1"/>
                </a:solidFill>
                <a:latin typeface="Montserrat" panose="00000500000000000000" pitchFamily="50" charset="0"/>
              </a:rPr>
              <a:t>Michael Ma</a:t>
            </a:r>
          </a:p>
          <a:p>
            <a:r>
              <a:rPr lang="en-US" b="1" dirty="0">
                <a:solidFill>
                  <a:schemeClr val="bg1"/>
                </a:solidFill>
                <a:latin typeface="Montserrat" panose="00000500000000000000" pitchFamily="50" charset="0"/>
              </a:rPr>
              <a:t>WINE SPECULATOR, CHINA</a:t>
            </a:r>
          </a:p>
        </p:txBody>
      </p:sp>
      <p:sp>
        <p:nvSpPr>
          <p:cNvPr id="10" name="Rectangle 9">
            <a:extLst>
              <a:ext uri="{FF2B5EF4-FFF2-40B4-BE49-F238E27FC236}">
                <a16:creationId xmlns:a16="http://schemas.microsoft.com/office/drawing/2014/main" id="{B877D38A-3582-413F-9BA7-EF7E6962D95D}"/>
              </a:ext>
            </a:extLst>
          </p:cNvPr>
          <p:cNvSpPr/>
          <p:nvPr/>
        </p:nvSpPr>
        <p:spPr>
          <a:xfrm>
            <a:off x="5499652" y="1944736"/>
            <a:ext cx="4794886" cy="5214376"/>
          </a:xfrm>
          <a:prstGeom prst="rect">
            <a:avLst/>
          </a:prstGeom>
        </p:spPr>
        <p:txBody>
          <a:bodyPr wrap="square">
            <a:spAutoFit/>
          </a:bodyPr>
          <a:lstStyle/>
          <a:p>
            <a:pPr algn="just">
              <a:lnSpc>
                <a:spcPct val="150000"/>
              </a:lnSpc>
            </a:pPr>
            <a:r>
              <a:rPr lang="en-US" sz="1600" b="0" i="0" dirty="0">
                <a:solidFill>
                  <a:schemeClr val="bg1"/>
                </a:solidFill>
                <a:effectLst/>
                <a:latin typeface="Lato" panose="020F0502020204030203" pitchFamily="34" charset="0"/>
                <a:ea typeface="Lato" panose="020F0502020204030203" pitchFamily="34" charset="0"/>
                <a:cs typeface="Lato" panose="020F0502020204030203" pitchFamily="34" charset="0"/>
              </a:rPr>
              <a:t>Michael buys </a:t>
            </a: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wine in large amounts as a commodity banking on the growing demand in China as a guaranteed path to high returns. If a reliable model predicts that a wine should cost $30 a bottle but is listed at $10 Michael might buy 10,000 bottles because when introduced into a new market prices can be set more in-line with the model's projections.</a:t>
            </a:r>
          </a:p>
          <a:p>
            <a:pPr algn="just">
              <a:lnSpc>
                <a:spcPct val="150000"/>
              </a:lnSpc>
            </a:pP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All other things being equal he likely would not invest in bottles that cost more than a model says they should cost.</a:t>
            </a:r>
          </a:p>
          <a:p>
            <a:pPr algn="just">
              <a:lnSpc>
                <a:spcPct val="150000"/>
              </a:lnSpc>
            </a:pP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 name="Picture Placeholder 3">
            <a:extLst>
              <a:ext uri="{FF2B5EF4-FFF2-40B4-BE49-F238E27FC236}">
                <a16:creationId xmlns:a16="http://schemas.microsoft.com/office/drawing/2014/main" id="{11687E35-368B-9747-9122-1D92B51DFCE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906" t="2028" r="2807" b="15626"/>
          <a:stretch/>
        </p:blipFill>
        <p:spPr>
          <a:xfrm>
            <a:off x="1897462" y="347376"/>
            <a:ext cx="3418115" cy="5289749"/>
          </a:xfrm>
        </p:spPr>
      </p:pic>
      <p:sp>
        <p:nvSpPr>
          <p:cNvPr id="12" name="Isosceles Triangle 11">
            <a:extLst>
              <a:ext uri="{FF2B5EF4-FFF2-40B4-BE49-F238E27FC236}">
                <a16:creationId xmlns:a16="http://schemas.microsoft.com/office/drawing/2014/main" id="{C07EA123-5CB7-4F6E-9BFD-D58AD0868022}"/>
              </a:ext>
            </a:extLst>
          </p:cNvPr>
          <p:cNvSpPr/>
          <p:nvPr/>
        </p:nvSpPr>
        <p:spPr>
          <a:xfrm rot="5676490">
            <a:off x="850272" y="994890"/>
            <a:ext cx="1808163" cy="1334227"/>
          </a:xfrm>
          <a:prstGeom prst="triangl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extLst>
      <p:ext uri="{BB962C8B-B14F-4D97-AF65-F5344CB8AC3E}">
        <p14:creationId xmlns:p14="http://schemas.microsoft.com/office/powerpoint/2010/main" val="329964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65F205-7E9E-42BE-AFB3-6178804DD6AA}"/>
              </a:ext>
            </a:extLst>
          </p:cNvPr>
          <p:cNvSpPr txBox="1"/>
          <p:nvPr/>
        </p:nvSpPr>
        <p:spPr>
          <a:xfrm>
            <a:off x="4482738" y="1094221"/>
            <a:ext cx="3302725" cy="2400657"/>
          </a:xfrm>
          <a:prstGeom prst="rect">
            <a:avLst/>
          </a:prstGeom>
          <a:noFill/>
        </p:spPr>
        <p:txBody>
          <a:bodyPr wrap="square" rtlCol="0">
            <a:spAutoFit/>
          </a:bodyPr>
          <a:lstStyle/>
          <a:p>
            <a:r>
              <a:rPr lang="en-US" sz="4400" b="1">
                <a:latin typeface="Montserrat" panose="00000500000000000000" pitchFamily="50" charset="0"/>
              </a:rPr>
              <a:t>David &amp; Robert Trone</a:t>
            </a:r>
          </a:p>
          <a:p>
            <a:r>
              <a:rPr lang="en-US" b="1">
                <a:latin typeface="Montserrat" panose="00000500000000000000" pitchFamily="50" charset="0"/>
              </a:rPr>
              <a:t>OWNER TOTAL WINE</a:t>
            </a:r>
          </a:p>
        </p:txBody>
      </p:sp>
      <p:sp>
        <p:nvSpPr>
          <p:cNvPr id="8" name="Rectangle 7">
            <a:extLst>
              <a:ext uri="{FF2B5EF4-FFF2-40B4-BE49-F238E27FC236}">
                <a16:creationId xmlns:a16="http://schemas.microsoft.com/office/drawing/2014/main" id="{B877D38A-3582-413F-9BA7-EF7E6962D95D}"/>
              </a:ext>
            </a:extLst>
          </p:cNvPr>
          <p:cNvSpPr/>
          <p:nvPr/>
        </p:nvSpPr>
        <p:spPr>
          <a:xfrm>
            <a:off x="1021081" y="4610341"/>
            <a:ext cx="9666349" cy="1890389"/>
          </a:xfrm>
          <a:prstGeom prst="rect">
            <a:avLst/>
          </a:prstGeom>
        </p:spPr>
        <p:txBody>
          <a:bodyPr wrap="square">
            <a:spAutoFit/>
          </a:bodyPr>
          <a:lstStyle/>
          <a:p>
            <a:pPr algn="just">
              <a:lnSpc>
                <a:spcPct val="150000"/>
              </a:lnSpc>
            </a:pPr>
            <a:r>
              <a:rPr lang="en-US" sz="1600" b="0" i="0" dirty="0">
                <a:effectLst/>
                <a:latin typeface="Lato" panose="020F0502020204030203" pitchFamily="34" charset="0"/>
                <a:ea typeface="Lato" panose="020F0502020204030203" pitchFamily="34" charset="0"/>
                <a:cs typeface="Lato" panose="020F0502020204030203" pitchFamily="34" charset="0"/>
              </a:rPr>
              <a:t>As owners of a wine retail chain if a model says that a wine should cost $20 a </a:t>
            </a:r>
            <a:r>
              <a:rPr lang="en-US" sz="1600" dirty="0">
                <a:latin typeface="Lato" panose="020F0502020204030203" pitchFamily="34" charset="0"/>
                <a:ea typeface="Lato" panose="020F0502020204030203" pitchFamily="34" charset="0"/>
                <a:cs typeface="Lato" panose="020F0502020204030203" pitchFamily="34" charset="0"/>
              </a:rPr>
              <a:t>bottle but they need to sell it for $50 to be profitable they would likely not choose to stock it since it will not sell well. If the model says it should cost $50 but they could sell it at $20 and be profitable then they would want to dedicate shelf space given that it will likely sell well, and the price might adjust upwards while they are getting rid of their stock.</a:t>
            </a:r>
          </a:p>
        </p:txBody>
      </p:sp>
      <p:pic>
        <p:nvPicPr>
          <p:cNvPr id="9" name="Picture Placeholder 8">
            <a:extLst>
              <a:ext uri="{FF2B5EF4-FFF2-40B4-BE49-F238E27FC236}">
                <a16:creationId xmlns:a16="http://schemas.microsoft.com/office/drawing/2014/main" id="{D6176318-8510-C445-B25C-A9FFE955C44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1754" t="4204" r="22057" b="4805"/>
          <a:stretch/>
        </p:blipFill>
        <p:spPr>
          <a:xfrm>
            <a:off x="8146791" y="954592"/>
            <a:ext cx="2870566" cy="3044651"/>
          </a:xfrm>
        </p:spPr>
      </p:pic>
      <p:pic>
        <p:nvPicPr>
          <p:cNvPr id="5" name="Picture Placeholder 4">
            <a:extLst>
              <a:ext uri="{FF2B5EF4-FFF2-40B4-BE49-F238E27FC236}">
                <a16:creationId xmlns:a16="http://schemas.microsoft.com/office/drawing/2014/main" id="{155439F3-B138-C447-B10A-0D8B36CB2F96}"/>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1151" t="1531" r="17097" b="-1531"/>
          <a:stretch/>
        </p:blipFill>
        <p:spPr>
          <a:xfrm>
            <a:off x="1235647" y="954592"/>
            <a:ext cx="2870566" cy="3044651"/>
          </a:xfrm>
        </p:spPr>
      </p:pic>
      <p:grpSp>
        <p:nvGrpSpPr>
          <p:cNvPr id="13" name="Group 12"/>
          <p:cNvGrpSpPr/>
          <p:nvPr/>
        </p:nvGrpSpPr>
        <p:grpSpPr>
          <a:xfrm>
            <a:off x="10403711" y="3456079"/>
            <a:ext cx="1227292" cy="1227292"/>
            <a:chOff x="9330454" y="4610100"/>
            <a:chExt cx="1227292" cy="1227292"/>
          </a:xfrm>
        </p:grpSpPr>
        <p:sp>
          <p:nvSpPr>
            <p:cNvPr id="14" name="Oval 13">
              <a:extLst>
                <a:ext uri="{FF2B5EF4-FFF2-40B4-BE49-F238E27FC236}">
                  <a16:creationId xmlns:a16="http://schemas.microsoft.com/office/drawing/2014/main" id="{94AEEE9E-A0E9-41FE-9625-B55E66F6C3BF}"/>
                </a:ext>
              </a:extLst>
            </p:cNvPr>
            <p:cNvSpPr/>
            <p:nvPr/>
          </p:nvSpPr>
          <p:spPr>
            <a:xfrm>
              <a:off x="9330454" y="4610100"/>
              <a:ext cx="1227292" cy="12272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15" name="Shape 5112">
              <a:extLst>
                <a:ext uri="{FF2B5EF4-FFF2-40B4-BE49-F238E27FC236}">
                  <a16:creationId xmlns:a16="http://schemas.microsoft.com/office/drawing/2014/main" id="{C26EE27A-932A-4D8C-849A-00DB749CAFF1}"/>
                </a:ext>
              </a:extLst>
            </p:cNvPr>
            <p:cNvSpPr/>
            <p:nvPr/>
          </p:nvSpPr>
          <p:spPr>
            <a:xfrm>
              <a:off x="9614173" y="4870433"/>
              <a:ext cx="659853" cy="638468"/>
            </a:xfrm>
            <a:custGeom>
              <a:avLst/>
              <a:gdLst/>
              <a:ahLst/>
              <a:cxnLst/>
              <a:rect l="0" t="0" r="0" b="0"/>
              <a:pathLst>
                <a:path w="120000" h="120000" extrusionOk="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grpSp>
      <p:sp>
        <p:nvSpPr>
          <p:cNvPr id="16" name="Isosceles Triangle 15">
            <a:extLst>
              <a:ext uri="{FF2B5EF4-FFF2-40B4-BE49-F238E27FC236}">
                <a16:creationId xmlns:a16="http://schemas.microsoft.com/office/drawing/2014/main" id="{C07EA123-5CB7-4F6E-9BFD-D58AD0868022}"/>
              </a:ext>
            </a:extLst>
          </p:cNvPr>
          <p:cNvSpPr/>
          <p:nvPr/>
        </p:nvSpPr>
        <p:spPr>
          <a:xfrm rot="5676490">
            <a:off x="739231" y="870193"/>
            <a:ext cx="1808163" cy="1334227"/>
          </a:xfrm>
          <a:prstGeom prst="triangl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extLst>
      <p:ext uri="{BB962C8B-B14F-4D97-AF65-F5344CB8AC3E}">
        <p14:creationId xmlns:p14="http://schemas.microsoft.com/office/powerpoint/2010/main" val="237762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65F205-7E9E-42BE-AFB3-6178804DD6AA}"/>
              </a:ext>
            </a:extLst>
          </p:cNvPr>
          <p:cNvSpPr txBox="1"/>
          <p:nvPr/>
        </p:nvSpPr>
        <p:spPr>
          <a:xfrm>
            <a:off x="1569720" y="1120078"/>
            <a:ext cx="5042095" cy="2400657"/>
          </a:xfrm>
          <a:prstGeom prst="rect">
            <a:avLst/>
          </a:prstGeom>
          <a:noFill/>
        </p:spPr>
        <p:txBody>
          <a:bodyPr wrap="square" rtlCol="0">
            <a:spAutoFit/>
          </a:bodyPr>
          <a:lstStyle/>
          <a:p>
            <a:r>
              <a:rPr lang="en-US" sz="4400" b="1" dirty="0">
                <a:latin typeface="Montserrat" panose="00000500000000000000" pitchFamily="50" charset="0"/>
              </a:rPr>
              <a:t>Lance Thompson</a:t>
            </a:r>
          </a:p>
          <a:p>
            <a:r>
              <a:rPr lang="id-ID" dirty="0">
                <a:latin typeface="Montserrat" pitchFamily="2" charset="77"/>
              </a:rPr>
              <a:t>OWNER </a:t>
            </a:r>
            <a:r>
              <a:rPr lang="en-US" dirty="0">
                <a:latin typeface="Montserrat" pitchFamily="2" charset="77"/>
              </a:rPr>
              <a:t>SARASOTA CATERING COMPANY</a:t>
            </a:r>
          </a:p>
          <a:p>
            <a:endParaRPr lang="ru-RU" sz="4400" b="1" dirty="0">
              <a:latin typeface="Montserrat" panose="00000500000000000000" pitchFamily="50" charset="0"/>
            </a:endParaRPr>
          </a:p>
        </p:txBody>
      </p:sp>
      <p:sp>
        <p:nvSpPr>
          <p:cNvPr id="9" name="Rectangle 8">
            <a:extLst>
              <a:ext uri="{FF2B5EF4-FFF2-40B4-BE49-F238E27FC236}">
                <a16:creationId xmlns:a16="http://schemas.microsoft.com/office/drawing/2014/main" id="{B877D38A-3582-413F-9BA7-EF7E6962D95D}"/>
              </a:ext>
            </a:extLst>
          </p:cNvPr>
          <p:cNvSpPr/>
          <p:nvPr/>
        </p:nvSpPr>
        <p:spPr>
          <a:xfrm>
            <a:off x="1569720" y="3564532"/>
            <a:ext cx="4810983" cy="2259721"/>
          </a:xfrm>
          <a:prstGeom prst="rect">
            <a:avLst/>
          </a:prstGeom>
        </p:spPr>
        <p:txBody>
          <a:bodyPr wrap="square">
            <a:spAutoFit/>
          </a:bodyPr>
          <a:lstStyle/>
          <a:p>
            <a:pPr algn="just">
              <a:lnSpc>
                <a:spcPct val="150000"/>
              </a:lnSpc>
            </a:pPr>
            <a:r>
              <a:rPr lang="en-US" sz="1600" b="0" i="0" noProof="1">
                <a:effectLst/>
                <a:latin typeface="Lato" panose="020F0502020204030203" pitchFamily="34" charset="0"/>
                <a:ea typeface="Lato" panose="020F0502020204030203" pitchFamily="34" charset="0"/>
                <a:cs typeface="Lato" panose="020F0502020204030203" pitchFamily="34" charset="0"/>
              </a:rPr>
              <a:t>As a software designer turned caterer</a:t>
            </a:r>
            <a:r>
              <a:rPr lang="en-US" sz="1600" noProof="1">
                <a:latin typeface="Lato" panose="020F0502020204030203" pitchFamily="34" charset="0"/>
                <a:ea typeface="Lato" panose="020F0502020204030203" pitchFamily="34" charset="0"/>
                <a:cs typeface="Lato" panose="020F0502020204030203" pitchFamily="34" charset="0"/>
              </a:rPr>
              <a:t> lance might use an algorithm based aproach to identify lesser known wines that are priced much lower than other wines that share the same charicteristics because  he can charge much more to customers than he paid for them. </a:t>
            </a:r>
          </a:p>
        </p:txBody>
      </p:sp>
      <p:pic>
        <p:nvPicPr>
          <p:cNvPr id="3" name="Picture Placeholder 2">
            <a:extLst>
              <a:ext uri="{FF2B5EF4-FFF2-40B4-BE49-F238E27FC236}">
                <a16:creationId xmlns:a16="http://schemas.microsoft.com/office/drawing/2014/main" id="{CBE4D421-683C-7B4D-9845-6F908052B88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41" t="9298" b="4649"/>
          <a:stretch/>
        </p:blipFill>
        <p:spPr>
          <a:xfrm>
            <a:off x="6877734" y="0"/>
            <a:ext cx="5314265" cy="6858000"/>
          </a:xfrm>
        </p:spPr>
      </p:pic>
      <p:sp>
        <p:nvSpPr>
          <p:cNvPr id="8" name="Isosceles Triangle 7">
            <a:extLst>
              <a:ext uri="{FF2B5EF4-FFF2-40B4-BE49-F238E27FC236}">
                <a16:creationId xmlns:a16="http://schemas.microsoft.com/office/drawing/2014/main" id="{C07EA123-5CB7-4F6E-9BFD-D58AD0868022}"/>
              </a:ext>
            </a:extLst>
          </p:cNvPr>
          <p:cNvSpPr/>
          <p:nvPr/>
        </p:nvSpPr>
        <p:spPr>
          <a:xfrm rot="5676490">
            <a:off x="6724025" y="4239657"/>
            <a:ext cx="1808163" cy="1334227"/>
          </a:xfrm>
          <a:prstGeom prst="triangl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extLst>
      <p:ext uri="{BB962C8B-B14F-4D97-AF65-F5344CB8AC3E}">
        <p14:creationId xmlns:p14="http://schemas.microsoft.com/office/powerpoint/2010/main" val="1121901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A65F205-7E9E-42BE-AFB3-6178804DD6AA}"/>
              </a:ext>
            </a:extLst>
          </p:cNvPr>
          <p:cNvSpPr txBox="1"/>
          <p:nvPr/>
        </p:nvSpPr>
        <p:spPr>
          <a:xfrm>
            <a:off x="390177" y="251791"/>
            <a:ext cx="4711910" cy="1046440"/>
          </a:xfrm>
          <a:prstGeom prst="rect">
            <a:avLst/>
          </a:prstGeom>
          <a:noFill/>
        </p:spPr>
        <p:txBody>
          <a:bodyPr wrap="square" rtlCol="0">
            <a:spAutoFit/>
          </a:bodyPr>
          <a:lstStyle/>
          <a:p>
            <a:r>
              <a:rPr lang="en-US" sz="4400" b="1" dirty="0">
                <a:latin typeface="Montserrat" panose="00000500000000000000" pitchFamily="50" charset="0"/>
              </a:rPr>
              <a:t>Roman Roth</a:t>
            </a:r>
          </a:p>
          <a:p>
            <a:r>
              <a:rPr lang="en-US" b="1" dirty="0">
                <a:latin typeface="Montserrat" panose="00000500000000000000" pitchFamily="50" charset="0"/>
              </a:rPr>
              <a:t>OWNER WÖLFFER ESTATE</a:t>
            </a:r>
            <a:endParaRPr lang="en-US" sz="4400" b="1" dirty="0">
              <a:latin typeface="Montserrat" panose="00000500000000000000" pitchFamily="50" charset="0"/>
            </a:endParaRPr>
          </a:p>
        </p:txBody>
      </p:sp>
      <p:sp>
        <p:nvSpPr>
          <p:cNvPr id="10" name="Rectangle 9">
            <a:extLst>
              <a:ext uri="{FF2B5EF4-FFF2-40B4-BE49-F238E27FC236}">
                <a16:creationId xmlns:a16="http://schemas.microsoft.com/office/drawing/2014/main" id="{B877D38A-3582-413F-9BA7-EF7E6962D95D}"/>
              </a:ext>
            </a:extLst>
          </p:cNvPr>
          <p:cNvSpPr/>
          <p:nvPr/>
        </p:nvSpPr>
        <p:spPr>
          <a:xfrm>
            <a:off x="390177" y="1391833"/>
            <a:ext cx="5454032" cy="5214376"/>
          </a:xfrm>
          <a:prstGeom prst="rect">
            <a:avLst/>
          </a:prstGeom>
        </p:spPr>
        <p:txBody>
          <a:bodyPr wrap="square">
            <a:spAutoFit/>
          </a:bodyPr>
          <a:lstStyle/>
          <a:p>
            <a:pPr algn="just">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As a winemaker some things are not really under your control others are. If a reliable model told him that all other things being equal my return (expected sale price) would be significantly higher with a different crop he might choose to shift focus of his grapes. Or he might have to opportunity to purchase additional land which could grow any number of grape varieties, a model would help him choose what to grow. Or say he is trying to decide what to name a new wine. A model suggests that all other things being equal a wine with title x should command a 20% lower price than a wine with title y, so he names it y. Additionally he learns that if he produces a “reserve” wine in the same space his expected return for those costs is quite high so he decides to do that.</a:t>
            </a:r>
          </a:p>
        </p:txBody>
      </p:sp>
      <p:pic>
        <p:nvPicPr>
          <p:cNvPr id="7" name="Picture Placeholder 6">
            <a:extLst>
              <a:ext uri="{FF2B5EF4-FFF2-40B4-BE49-F238E27FC236}">
                <a16:creationId xmlns:a16="http://schemas.microsoft.com/office/drawing/2014/main" id="{42E5C45C-5274-7E44-8548-603F970C0C3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1835" t="2649" r="27932" b="3642"/>
          <a:stretch/>
        </p:blipFill>
        <p:spPr>
          <a:xfrm>
            <a:off x="6988674" y="462223"/>
            <a:ext cx="4573191" cy="5687367"/>
          </a:xfrm>
        </p:spPr>
      </p:pic>
      <p:sp>
        <p:nvSpPr>
          <p:cNvPr id="12" name="Isosceles Triangle 11">
            <a:extLst>
              <a:ext uri="{FF2B5EF4-FFF2-40B4-BE49-F238E27FC236}">
                <a16:creationId xmlns:a16="http://schemas.microsoft.com/office/drawing/2014/main" id="{C07EA123-5CB7-4F6E-9BFD-D58AD0868022}"/>
              </a:ext>
            </a:extLst>
          </p:cNvPr>
          <p:cNvSpPr/>
          <p:nvPr/>
        </p:nvSpPr>
        <p:spPr>
          <a:xfrm rot="5676490">
            <a:off x="5845783" y="3403634"/>
            <a:ext cx="1808163" cy="1334227"/>
          </a:xfrm>
          <a:prstGeom prst="triangl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grpSp>
        <p:nvGrpSpPr>
          <p:cNvPr id="2" name="Group 1"/>
          <p:cNvGrpSpPr/>
          <p:nvPr/>
        </p:nvGrpSpPr>
        <p:grpSpPr>
          <a:xfrm>
            <a:off x="10947217" y="4610100"/>
            <a:ext cx="1227292" cy="1227292"/>
            <a:chOff x="9330454" y="4610100"/>
            <a:chExt cx="1227292" cy="1227292"/>
          </a:xfrm>
        </p:grpSpPr>
        <p:sp>
          <p:nvSpPr>
            <p:cNvPr id="6" name="Oval 5">
              <a:extLst>
                <a:ext uri="{FF2B5EF4-FFF2-40B4-BE49-F238E27FC236}">
                  <a16:creationId xmlns:a16="http://schemas.microsoft.com/office/drawing/2014/main" id="{94AEEE9E-A0E9-41FE-9625-B55E66F6C3BF}"/>
                </a:ext>
              </a:extLst>
            </p:cNvPr>
            <p:cNvSpPr/>
            <p:nvPr/>
          </p:nvSpPr>
          <p:spPr>
            <a:xfrm>
              <a:off x="9330454" y="4610100"/>
              <a:ext cx="1227292" cy="12272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9" name="Shape 5112">
              <a:extLst>
                <a:ext uri="{FF2B5EF4-FFF2-40B4-BE49-F238E27FC236}">
                  <a16:creationId xmlns:a16="http://schemas.microsoft.com/office/drawing/2014/main" id="{C26EE27A-932A-4D8C-849A-00DB749CAFF1}"/>
                </a:ext>
              </a:extLst>
            </p:cNvPr>
            <p:cNvSpPr/>
            <p:nvPr/>
          </p:nvSpPr>
          <p:spPr>
            <a:xfrm>
              <a:off x="9614173" y="4870433"/>
              <a:ext cx="659853" cy="638468"/>
            </a:xfrm>
            <a:custGeom>
              <a:avLst/>
              <a:gdLst/>
              <a:ahLst/>
              <a:cxnLst/>
              <a:rect l="0" t="0" r="0" b="0"/>
              <a:pathLst>
                <a:path w="120000" h="120000" extrusionOk="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984909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A65F205-7E9E-42BE-AFB3-6178804DD6AA}"/>
              </a:ext>
            </a:extLst>
          </p:cNvPr>
          <p:cNvSpPr txBox="1"/>
          <p:nvPr/>
        </p:nvSpPr>
        <p:spPr>
          <a:xfrm>
            <a:off x="5987426" y="207386"/>
            <a:ext cx="5767252" cy="1723549"/>
          </a:xfrm>
          <a:prstGeom prst="rect">
            <a:avLst/>
          </a:prstGeom>
          <a:noFill/>
        </p:spPr>
        <p:txBody>
          <a:bodyPr wrap="square" rtlCol="0">
            <a:spAutoFit/>
          </a:bodyPr>
          <a:lstStyle/>
          <a:p>
            <a:r>
              <a:rPr lang="en-US" sz="4400" b="1" dirty="0">
                <a:latin typeface="Montserrat" panose="00000500000000000000" pitchFamily="50" charset="0"/>
              </a:rPr>
              <a:t>Jeffrey P Wannamaker</a:t>
            </a:r>
          </a:p>
          <a:p>
            <a:r>
              <a:rPr lang="en-US" b="1" dirty="0">
                <a:latin typeface="Montserrat" panose="00000500000000000000" pitchFamily="50" charset="0"/>
              </a:rPr>
              <a:t>BUDDING WINE ENTHOUSIAST AND BANKER</a:t>
            </a:r>
          </a:p>
        </p:txBody>
      </p:sp>
      <p:sp>
        <p:nvSpPr>
          <p:cNvPr id="8" name="Rectangle 7">
            <a:extLst>
              <a:ext uri="{FF2B5EF4-FFF2-40B4-BE49-F238E27FC236}">
                <a16:creationId xmlns:a16="http://schemas.microsoft.com/office/drawing/2014/main" id="{B877D38A-3582-413F-9BA7-EF7E6962D95D}"/>
              </a:ext>
            </a:extLst>
          </p:cNvPr>
          <p:cNvSpPr/>
          <p:nvPr/>
        </p:nvSpPr>
        <p:spPr>
          <a:xfrm>
            <a:off x="5987425" y="2651840"/>
            <a:ext cx="5528713" cy="3737049"/>
          </a:xfrm>
          <a:prstGeom prst="rect">
            <a:avLst/>
          </a:prstGeom>
        </p:spPr>
        <p:txBody>
          <a:bodyPr wrap="square">
            <a:spAutoFit/>
          </a:bodyPr>
          <a:lstStyle/>
          <a:p>
            <a:pPr algn="just">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Jeffrey recently got into wine and would like to stock the wine cellar in his newly purchased estate in the Hamptons. He has purchased some bottles that he knows he wants but he needs to purchase another 5,000 bottles and doesn’t want to spend the time carefully selecting them. He just wants to have a decent selection of bottles that his model says are a good deal (wines that should cost $100 a bottle but cost less than $50) he reaches out to his local wine distributor to get a spreadsheet of their inventory and orders 5,000 bottles of things that fit his wants. </a:t>
            </a:r>
          </a:p>
        </p:txBody>
      </p:sp>
      <p:pic>
        <p:nvPicPr>
          <p:cNvPr id="3" name="Picture Placeholder 2">
            <a:extLst>
              <a:ext uri="{FF2B5EF4-FFF2-40B4-BE49-F238E27FC236}">
                <a16:creationId xmlns:a16="http://schemas.microsoft.com/office/drawing/2014/main" id="{414E84A6-0940-AB4A-A1E5-81629D08F41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42047" y="175018"/>
            <a:ext cx="4805082" cy="6682981"/>
          </a:xfrm>
        </p:spPr>
      </p:pic>
      <p:sp>
        <p:nvSpPr>
          <p:cNvPr id="23" name="Isosceles Triangle 22">
            <a:extLst>
              <a:ext uri="{FF2B5EF4-FFF2-40B4-BE49-F238E27FC236}">
                <a16:creationId xmlns:a16="http://schemas.microsoft.com/office/drawing/2014/main" id="{C07EA123-5CB7-4F6E-9BFD-D58AD0868022}"/>
              </a:ext>
            </a:extLst>
          </p:cNvPr>
          <p:cNvSpPr/>
          <p:nvPr/>
        </p:nvSpPr>
        <p:spPr>
          <a:xfrm rot="5676490">
            <a:off x="3547316" y="702809"/>
            <a:ext cx="1808163" cy="1334227"/>
          </a:xfrm>
          <a:prstGeom prst="triangl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extLst>
      <p:ext uri="{BB962C8B-B14F-4D97-AF65-F5344CB8AC3E}">
        <p14:creationId xmlns:p14="http://schemas.microsoft.com/office/powerpoint/2010/main" val="2445102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3">
            <a:extLst>
              <a:ext uri="{FF2B5EF4-FFF2-40B4-BE49-F238E27FC236}">
                <a16:creationId xmlns:a16="http://schemas.microsoft.com/office/drawing/2014/main" id="{EE931623-1B76-BF40-9B1A-ECF5B378F729}"/>
              </a:ext>
            </a:extLst>
          </p:cNvPr>
          <p:cNvPicPr>
            <a:picLocks noChangeAspect="1"/>
          </p:cNvPicPr>
          <p:nvPr/>
        </p:nvPicPr>
        <p:blipFill rotWithShape="1">
          <a:blip r:embed="rId2">
            <a:extLst>
              <a:ext uri="{28A0092B-C50C-407E-A947-70E740481C1C}">
                <a14:useLocalDpi xmlns:a14="http://schemas.microsoft.com/office/drawing/2010/main" val="0"/>
              </a:ext>
            </a:extLst>
          </a:blip>
          <a:srcRect b="13468"/>
          <a:stretch/>
        </p:blipFill>
        <p:spPr>
          <a:xfrm>
            <a:off x="6956869" y="462222"/>
            <a:ext cx="4604996" cy="5687367"/>
          </a:xfrm>
          <a:prstGeom prst="rect">
            <a:avLst/>
          </a:prstGeom>
        </p:spPr>
      </p:pic>
      <p:sp>
        <p:nvSpPr>
          <p:cNvPr id="14" name="TextBox 13">
            <a:extLst>
              <a:ext uri="{FF2B5EF4-FFF2-40B4-BE49-F238E27FC236}">
                <a16:creationId xmlns:a16="http://schemas.microsoft.com/office/drawing/2014/main" id="{8A65F205-7E9E-42BE-AFB3-6178804DD6AA}"/>
              </a:ext>
            </a:extLst>
          </p:cNvPr>
          <p:cNvSpPr txBox="1"/>
          <p:nvPr/>
        </p:nvSpPr>
        <p:spPr>
          <a:xfrm>
            <a:off x="390177" y="251791"/>
            <a:ext cx="4711910" cy="1046440"/>
          </a:xfrm>
          <a:prstGeom prst="rect">
            <a:avLst/>
          </a:prstGeom>
          <a:noFill/>
        </p:spPr>
        <p:txBody>
          <a:bodyPr wrap="square" rtlCol="0">
            <a:spAutoFit/>
          </a:bodyPr>
          <a:lstStyle/>
          <a:p>
            <a:r>
              <a:rPr lang="en-US" sz="4400" b="1" dirty="0">
                <a:latin typeface="Montserrat" panose="00000500000000000000" pitchFamily="50" charset="0"/>
              </a:rPr>
              <a:t>Michael Wolf</a:t>
            </a:r>
          </a:p>
          <a:p>
            <a:r>
              <a:rPr lang="en-US" b="1" dirty="0">
                <a:latin typeface="Montserrat" panose="00000500000000000000" pitchFamily="50" charset="0"/>
              </a:rPr>
              <a:t>INVESTOR</a:t>
            </a:r>
          </a:p>
        </p:txBody>
      </p:sp>
      <p:sp>
        <p:nvSpPr>
          <p:cNvPr id="10" name="Rectangle 9">
            <a:extLst>
              <a:ext uri="{FF2B5EF4-FFF2-40B4-BE49-F238E27FC236}">
                <a16:creationId xmlns:a16="http://schemas.microsoft.com/office/drawing/2014/main" id="{B877D38A-3582-413F-9BA7-EF7E6962D95D}"/>
              </a:ext>
            </a:extLst>
          </p:cNvPr>
          <p:cNvSpPr/>
          <p:nvPr/>
        </p:nvSpPr>
        <p:spPr>
          <a:xfrm>
            <a:off x="390177" y="1391833"/>
            <a:ext cx="5454032" cy="4845044"/>
          </a:xfrm>
          <a:prstGeom prst="rect">
            <a:avLst/>
          </a:prstGeom>
        </p:spPr>
        <p:txBody>
          <a:bodyPr wrap="square">
            <a:spAutoFit/>
          </a:bodyPr>
          <a:lstStyle/>
          <a:p>
            <a:pPr algn="just">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Michael has two prospectuses from a potential wineries, he is trying to decide where to invest his money. His model tells him that winery A would need to sell its wine for at least $50 a bottle to be profitable regardless of the rating. His model tells him that entering all of the knowns from the plan the range of predicted prices for each possible review is between $6 and $15. Michael decides that investing in Winery A is a bad idea. Winery B has the opposite situation and he decides to give them the seed money. Alternatively winery B is not as clear so he uses </a:t>
            </a:r>
            <a:r>
              <a:rPr lang="en-US" sz="1600" dirty="0" err="1">
                <a:latin typeface="Lato" panose="020F0502020204030203" pitchFamily="34" charset="0"/>
                <a:ea typeface="Lato" panose="020F0502020204030203" pitchFamily="34" charset="0"/>
                <a:cs typeface="Lato" panose="020F0502020204030203" pitchFamily="34" charset="0"/>
              </a:rPr>
              <a:t>montecarlo</a:t>
            </a:r>
            <a:r>
              <a:rPr lang="en-US" sz="1600" dirty="0">
                <a:latin typeface="Lato" panose="020F0502020204030203" pitchFamily="34" charset="0"/>
                <a:ea typeface="Lato" panose="020F0502020204030203" pitchFamily="34" charset="0"/>
                <a:cs typeface="Lato" panose="020F0502020204030203" pitchFamily="34" charset="0"/>
              </a:rPr>
              <a:t> analysis along with his model for price to discover that there is a high likelihood that winery B will be able to meet its required price and succeed.   </a:t>
            </a:r>
          </a:p>
        </p:txBody>
      </p:sp>
      <p:grpSp>
        <p:nvGrpSpPr>
          <p:cNvPr id="2" name="Group 1"/>
          <p:cNvGrpSpPr/>
          <p:nvPr/>
        </p:nvGrpSpPr>
        <p:grpSpPr>
          <a:xfrm>
            <a:off x="10947217" y="4610100"/>
            <a:ext cx="1227292" cy="1227292"/>
            <a:chOff x="9330454" y="4610100"/>
            <a:chExt cx="1227292" cy="1227292"/>
          </a:xfrm>
        </p:grpSpPr>
        <p:sp>
          <p:nvSpPr>
            <p:cNvPr id="6" name="Oval 5">
              <a:extLst>
                <a:ext uri="{FF2B5EF4-FFF2-40B4-BE49-F238E27FC236}">
                  <a16:creationId xmlns:a16="http://schemas.microsoft.com/office/drawing/2014/main" id="{94AEEE9E-A0E9-41FE-9625-B55E66F6C3BF}"/>
                </a:ext>
              </a:extLst>
            </p:cNvPr>
            <p:cNvSpPr/>
            <p:nvPr/>
          </p:nvSpPr>
          <p:spPr>
            <a:xfrm>
              <a:off x="9330454" y="4610100"/>
              <a:ext cx="1227292" cy="12272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9" name="Shape 5112">
              <a:extLst>
                <a:ext uri="{FF2B5EF4-FFF2-40B4-BE49-F238E27FC236}">
                  <a16:creationId xmlns:a16="http://schemas.microsoft.com/office/drawing/2014/main" id="{C26EE27A-932A-4D8C-849A-00DB749CAFF1}"/>
                </a:ext>
              </a:extLst>
            </p:cNvPr>
            <p:cNvSpPr/>
            <p:nvPr/>
          </p:nvSpPr>
          <p:spPr>
            <a:xfrm>
              <a:off x="9614173" y="4870433"/>
              <a:ext cx="659853" cy="638468"/>
            </a:xfrm>
            <a:custGeom>
              <a:avLst/>
              <a:gdLst/>
              <a:ahLst/>
              <a:cxnLst/>
              <a:rect l="0" t="0" r="0" b="0"/>
              <a:pathLst>
                <a:path w="120000" h="120000" extrusionOk="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chemeClr val="bg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grpSp>
      <p:sp>
        <p:nvSpPr>
          <p:cNvPr id="12" name="Isosceles Triangle 11">
            <a:extLst>
              <a:ext uri="{FF2B5EF4-FFF2-40B4-BE49-F238E27FC236}">
                <a16:creationId xmlns:a16="http://schemas.microsoft.com/office/drawing/2014/main" id="{C07EA123-5CB7-4F6E-9BFD-D58AD0868022}"/>
              </a:ext>
            </a:extLst>
          </p:cNvPr>
          <p:cNvSpPr/>
          <p:nvPr/>
        </p:nvSpPr>
        <p:spPr>
          <a:xfrm rot="5676490">
            <a:off x="5845783" y="3403634"/>
            <a:ext cx="1808163" cy="1334227"/>
          </a:xfrm>
          <a:prstGeom prst="triangl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extLst>
      <p:ext uri="{BB962C8B-B14F-4D97-AF65-F5344CB8AC3E}">
        <p14:creationId xmlns:p14="http://schemas.microsoft.com/office/powerpoint/2010/main" val="15426819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2197</TotalTime>
  <Words>1221</Words>
  <Application>Microsoft Macintosh PowerPoint</Application>
  <PresentationFormat>Widescreen</PresentationFormat>
  <Paragraphs>59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Lato</vt:lpstr>
      <vt:lpstr>Lato Black</vt:lpstr>
      <vt:lpstr>Montserrat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maranita</dc:creator>
  <cp:keywords/>
  <dc:description/>
  <cp:lastModifiedBy>Hawes, Garrett (Student)</cp:lastModifiedBy>
  <cp:revision>384</cp:revision>
  <dcterms:created xsi:type="dcterms:W3CDTF">2018-07-17T11:16:02Z</dcterms:created>
  <dcterms:modified xsi:type="dcterms:W3CDTF">2019-12-11T11:12:58Z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en-US</vt:lpwstr>
  </property>
</Properties>
</file>